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6" r:id="rId2"/>
    <p:sldId id="291" r:id="rId3"/>
    <p:sldId id="325" r:id="rId4"/>
    <p:sldId id="326" r:id="rId5"/>
    <p:sldId id="327" r:id="rId6"/>
    <p:sldId id="328" r:id="rId7"/>
    <p:sldId id="317" r:id="rId8"/>
    <p:sldId id="334" r:id="rId9"/>
    <p:sldId id="338" r:id="rId10"/>
    <p:sldId id="339" r:id="rId11"/>
    <p:sldId id="340" r:id="rId12"/>
    <p:sldId id="345" r:id="rId13"/>
    <p:sldId id="346" r:id="rId14"/>
    <p:sldId id="347" r:id="rId15"/>
    <p:sldId id="348" r:id="rId16"/>
    <p:sldId id="349" r:id="rId17"/>
    <p:sldId id="335" r:id="rId18"/>
    <p:sldId id="336" r:id="rId19"/>
    <p:sldId id="324" r:id="rId20"/>
    <p:sldId id="341" r:id="rId21"/>
    <p:sldId id="342" r:id="rId22"/>
    <p:sldId id="343" r:id="rId23"/>
    <p:sldId id="344" r:id="rId24"/>
    <p:sldId id="337" r:id="rId25"/>
    <p:sldId id="262" r:id="rId26"/>
    <p:sldId id="350" r:id="rId27"/>
  </p:sldIdLst>
  <p:sldSz cx="9144000" cy="6858000" type="screen4x3"/>
  <p:notesSz cx="6858000" cy="9710738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857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857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452D7A-779B-4C57-82C4-79541F23C6D9}" type="datetimeFigureOut">
              <a:rPr lang="pt-PT" smtClean="0"/>
              <a:t>02/10/2013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223375"/>
            <a:ext cx="2971800" cy="4857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9223375"/>
            <a:ext cx="2971800" cy="4857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63D9B5-20BA-4823-B3BA-602D3071692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948425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8553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8553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EA329E-5B2A-48AD-946F-27170B1D8277}" type="datetimeFigureOut">
              <a:rPr lang="pt-PT" smtClean="0"/>
              <a:t>02/10/2013</a:t>
            </a:fld>
            <a:endParaRPr lang="pt-P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01713" y="728663"/>
            <a:ext cx="4854575" cy="3641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612601"/>
            <a:ext cx="5486400" cy="43698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223516"/>
            <a:ext cx="2971800" cy="4855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223516"/>
            <a:ext cx="2971800" cy="4855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C65025-D252-44D9-B3C1-440A8D04144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122069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pt.wikipedia.org/wiki/Ci%C3%AAncia" TargetMode="External"/><Relationship Id="rId7" Type="http://schemas.openxmlformats.org/officeDocument/2006/relationships/hyperlink" Target="http://pt.wikipedia.org/wiki/%C3%8Dndio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pt.wikipedia.org/wiki/Antropologia" TargetMode="External"/><Relationship Id="rId5" Type="http://schemas.openxmlformats.org/officeDocument/2006/relationships/hyperlink" Target="http://pt.wikipedia.org/wiki/Biota" TargetMode="External"/><Relationship Id="rId4" Type="http://schemas.openxmlformats.org/officeDocument/2006/relationships/hyperlink" Target="http://pt.wikipedia.org/wiki/Din%C3%A2mica_de_sistemas" TargetMode="Externa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pt.wikipedia.org/wiki/Ci%C3%AAncia" TargetMode="External"/><Relationship Id="rId7" Type="http://schemas.openxmlformats.org/officeDocument/2006/relationships/hyperlink" Target="http://pt.wikipedia.org/wiki/%C3%8Dndio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pt.wikipedia.org/wiki/Antropologia" TargetMode="External"/><Relationship Id="rId5" Type="http://schemas.openxmlformats.org/officeDocument/2006/relationships/hyperlink" Target="http://pt.wikipedia.org/wiki/Biota" TargetMode="External"/><Relationship Id="rId4" Type="http://schemas.openxmlformats.org/officeDocument/2006/relationships/hyperlink" Target="http://pt.wikipedia.org/wiki/Din%C3%A2mica_de_sistemas" TargetMode="Externa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pt.wikipedia.org/wiki/Ci%C3%AAncia" TargetMode="External"/><Relationship Id="rId7" Type="http://schemas.openxmlformats.org/officeDocument/2006/relationships/hyperlink" Target="http://pt.wikipedia.org/wiki/%C3%8Dndio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pt.wikipedia.org/wiki/Antropologia" TargetMode="External"/><Relationship Id="rId5" Type="http://schemas.openxmlformats.org/officeDocument/2006/relationships/hyperlink" Target="http://pt.wikipedia.org/wiki/Biota" TargetMode="External"/><Relationship Id="rId4" Type="http://schemas.openxmlformats.org/officeDocument/2006/relationships/hyperlink" Target="http://pt.wikipedia.org/wiki/Din%C3%A2mica_de_sistemas" TargetMode="Externa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pt.wikipedia.org/wiki/Ci%C3%AAncia" TargetMode="External"/><Relationship Id="rId7" Type="http://schemas.openxmlformats.org/officeDocument/2006/relationships/hyperlink" Target="http://pt.wikipedia.org/wiki/%C3%8Dndio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pt.wikipedia.org/wiki/Antropologia" TargetMode="External"/><Relationship Id="rId5" Type="http://schemas.openxmlformats.org/officeDocument/2006/relationships/hyperlink" Target="http://pt.wikipedia.org/wiki/Biota" TargetMode="External"/><Relationship Id="rId4" Type="http://schemas.openxmlformats.org/officeDocument/2006/relationships/hyperlink" Target="http://pt.wikipedia.org/wiki/Din%C3%A2mica_de_sistemas" TargetMode="Externa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pt.wikipedia.org/wiki/Ci%C3%AAncia" TargetMode="External"/><Relationship Id="rId7" Type="http://schemas.openxmlformats.org/officeDocument/2006/relationships/hyperlink" Target="http://pt.wikipedia.org/wiki/%C3%8Dndio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pt.wikipedia.org/wiki/Antropologia" TargetMode="External"/><Relationship Id="rId5" Type="http://schemas.openxmlformats.org/officeDocument/2006/relationships/hyperlink" Target="http://pt.wikipedia.org/wiki/Biota" TargetMode="External"/><Relationship Id="rId4" Type="http://schemas.openxmlformats.org/officeDocument/2006/relationships/hyperlink" Target="http://pt.wikipedia.org/wiki/Din%C3%A2mica_de_sistemas" TargetMode="Externa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pt.wikipedia.org/wiki/Ci%C3%AAncia" TargetMode="External"/><Relationship Id="rId7" Type="http://schemas.openxmlformats.org/officeDocument/2006/relationships/hyperlink" Target="http://pt.wikipedia.org/wiki/%C3%8Dndio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pt.wikipedia.org/wiki/Antropologia" TargetMode="External"/><Relationship Id="rId5" Type="http://schemas.openxmlformats.org/officeDocument/2006/relationships/hyperlink" Target="http://pt.wikipedia.org/wiki/Biota" TargetMode="External"/><Relationship Id="rId4" Type="http://schemas.openxmlformats.org/officeDocument/2006/relationships/hyperlink" Target="http://pt.wikipedia.org/wiki/Din%C3%A2mica_de_sistemas" TargetMode="Externa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pt.wikipedia.org/wiki/Ci%C3%AAncia" TargetMode="External"/><Relationship Id="rId7" Type="http://schemas.openxmlformats.org/officeDocument/2006/relationships/hyperlink" Target="http://pt.wikipedia.org/wiki/%C3%8Dndio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pt.wikipedia.org/wiki/Antropologia" TargetMode="External"/><Relationship Id="rId5" Type="http://schemas.openxmlformats.org/officeDocument/2006/relationships/hyperlink" Target="http://pt.wikipedia.org/wiki/Biota" TargetMode="External"/><Relationship Id="rId4" Type="http://schemas.openxmlformats.org/officeDocument/2006/relationships/hyperlink" Target="http://pt.wikipedia.org/wiki/Din%C3%A2mica_de_sistemas" TargetMode="Externa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pt.wikipedia.org/wiki/Ci%C3%AAncia" TargetMode="External"/><Relationship Id="rId7" Type="http://schemas.openxmlformats.org/officeDocument/2006/relationships/hyperlink" Target="http://pt.wikipedia.org/wiki/%C3%8Dndio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pt.wikipedia.org/wiki/Antropologia" TargetMode="External"/><Relationship Id="rId5" Type="http://schemas.openxmlformats.org/officeDocument/2006/relationships/hyperlink" Target="http://pt.wikipedia.org/wiki/Biota" TargetMode="External"/><Relationship Id="rId4" Type="http://schemas.openxmlformats.org/officeDocument/2006/relationships/hyperlink" Target="http://pt.wikipedia.org/wiki/Din%C3%A2mica_de_sistemas" TargetMode="Externa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pt.wikipedia.org/wiki/Ci%C3%AAncia" TargetMode="External"/><Relationship Id="rId7" Type="http://schemas.openxmlformats.org/officeDocument/2006/relationships/hyperlink" Target="http://pt.wikipedia.org/wiki/%C3%8Dndio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pt.wikipedia.org/wiki/Antropologia" TargetMode="External"/><Relationship Id="rId5" Type="http://schemas.openxmlformats.org/officeDocument/2006/relationships/hyperlink" Target="http://pt.wikipedia.org/wiki/Biota" TargetMode="External"/><Relationship Id="rId4" Type="http://schemas.openxmlformats.org/officeDocument/2006/relationships/hyperlink" Target="http://pt.wikipedia.org/wiki/Din%C3%A2mica_de_sistemas" TargetMode="Externa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pt.wikipedia.org/wiki/Ci%C3%AAncia" TargetMode="External"/><Relationship Id="rId7" Type="http://schemas.openxmlformats.org/officeDocument/2006/relationships/hyperlink" Target="http://pt.wikipedia.org/wiki/%C3%8Dndio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pt.wikipedia.org/wiki/Antropologia" TargetMode="External"/><Relationship Id="rId5" Type="http://schemas.openxmlformats.org/officeDocument/2006/relationships/hyperlink" Target="http://pt.wikipedia.org/wiki/Biota" TargetMode="External"/><Relationship Id="rId4" Type="http://schemas.openxmlformats.org/officeDocument/2006/relationships/hyperlink" Target="http://pt.wikipedia.org/wiki/Din%C3%A2mica_de_sistemas" TargetMode="Externa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pt.wikipedia.org/wiki/Ci%C3%AAncia" TargetMode="External"/><Relationship Id="rId7" Type="http://schemas.openxmlformats.org/officeDocument/2006/relationships/hyperlink" Target="http://pt.wikipedia.org/wiki/%C3%8Dndio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pt.wikipedia.org/wiki/Antropologia" TargetMode="External"/><Relationship Id="rId5" Type="http://schemas.openxmlformats.org/officeDocument/2006/relationships/hyperlink" Target="http://pt.wikipedia.org/wiki/Biota" TargetMode="External"/><Relationship Id="rId4" Type="http://schemas.openxmlformats.org/officeDocument/2006/relationships/hyperlink" Target="http://pt.wikipedia.org/wiki/Din%C3%A2mica_de_sistemas" TargetMode="Externa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pt.wikipedia.org/wiki/Ci%C3%AAncia" TargetMode="External"/><Relationship Id="rId7" Type="http://schemas.openxmlformats.org/officeDocument/2006/relationships/hyperlink" Target="http://pt.wikipedia.org/wiki/%C3%8Dndio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pt.wikipedia.org/wiki/Antropologia" TargetMode="External"/><Relationship Id="rId5" Type="http://schemas.openxmlformats.org/officeDocument/2006/relationships/hyperlink" Target="http://pt.wikipedia.org/wiki/Biota" TargetMode="External"/><Relationship Id="rId4" Type="http://schemas.openxmlformats.org/officeDocument/2006/relationships/hyperlink" Target="http://pt.wikipedia.org/wiki/Din%C3%A2mica_de_sistemas" TargetMode="Externa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pt.wikipedia.org/wiki/Ci%C3%AAncia" TargetMode="External"/><Relationship Id="rId7" Type="http://schemas.openxmlformats.org/officeDocument/2006/relationships/hyperlink" Target="http://pt.wikipedia.org/wiki/%C3%8Dndio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pt.wikipedia.org/wiki/Antropologia" TargetMode="External"/><Relationship Id="rId5" Type="http://schemas.openxmlformats.org/officeDocument/2006/relationships/hyperlink" Target="http://pt.wikipedia.org/wiki/Biota" TargetMode="External"/><Relationship Id="rId4" Type="http://schemas.openxmlformats.org/officeDocument/2006/relationships/hyperlink" Target="http://pt.wikipedia.org/wiki/Din%C3%A2mica_de_sistemas" TargetMode="Externa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pt.wikipedia.org/wiki/Ci%C3%AAncia" TargetMode="External"/><Relationship Id="rId7" Type="http://schemas.openxmlformats.org/officeDocument/2006/relationships/hyperlink" Target="http://pt.wikipedia.org/wiki/%C3%8Dndio" TargetMode="External"/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pt.wikipedia.org/wiki/Antropologia" TargetMode="External"/><Relationship Id="rId5" Type="http://schemas.openxmlformats.org/officeDocument/2006/relationships/hyperlink" Target="http://pt.wikipedia.org/wiki/Biota" TargetMode="External"/><Relationship Id="rId4" Type="http://schemas.openxmlformats.org/officeDocument/2006/relationships/hyperlink" Target="http://pt.wikipedia.org/wiki/Din%C3%A2mica_de_sistemas" TargetMode="External"/></Relationships>
</file>

<file path=ppt/notesSlides/_rels/notes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pt.wikipedia.org/wiki/Ci%C3%AAncia" TargetMode="External"/><Relationship Id="rId7" Type="http://schemas.openxmlformats.org/officeDocument/2006/relationships/hyperlink" Target="http://pt.wikipedia.org/wiki/%C3%8Dndio" TargetMode="External"/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pt.wikipedia.org/wiki/Antropologia" TargetMode="External"/><Relationship Id="rId5" Type="http://schemas.openxmlformats.org/officeDocument/2006/relationships/hyperlink" Target="http://pt.wikipedia.org/wiki/Biota" TargetMode="External"/><Relationship Id="rId4" Type="http://schemas.openxmlformats.org/officeDocument/2006/relationships/hyperlink" Target="http://pt.wikipedia.org/wiki/Din%C3%A2mica_de_sistemas" TargetMode="Externa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pt.wikipedia.org/wiki/Ci%C3%AAncia" TargetMode="External"/><Relationship Id="rId7" Type="http://schemas.openxmlformats.org/officeDocument/2006/relationships/hyperlink" Target="http://pt.wikipedia.org/wiki/%C3%8Dndio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pt.wikipedia.org/wiki/Antropologia" TargetMode="External"/><Relationship Id="rId5" Type="http://schemas.openxmlformats.org/officeDocument/2006/relationships/hyperlink" Target="http://pt.wikipedia.org/wiki/Biota" TargetMode="External"/><Relationship Id="rId4" Type="http://schemas.openxmlformats.org/officeDocument/2006/relationships/hyperlink" Target="http://pt.wikipedia.org/wiki/Din%C3%A2mica_de_sistemas" TargetMode="Externa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pt.wikipedia.org/wiki/Ci%C3%AAncia" TargetMode="External"/><Relationship Id="rId7" Type="http://schemas.openxmlformats.org/officeDocument/2006/relationships/hyperlink" Target="http://pt.wikipedia.org/wiki/%C3%8Dndio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pt.wikipedia.org/wiki/Antropologia" TargetMode="External"/><Relationship Id="rId5" Type="http://schemas.openxmlformats.org/officeDocument/2006/relationships/hyperlink" Target="http://pt.wikipedia.org/wiki/Biota" TargetMode="External"/><Relationship Id="rId4" Type="http://schemas.openxmlformats.org/officeDocument/2006/relationships/hyperlink" Target="http://pt.wikipedia.org/wiki/Din%C3%A2mica_de_sistemas" TargetMode="Externa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pt.wikipedia.org/wiki/Ci%C3%AAncia" TargetMode="External"/><Relationship Id="rId7" Type="http://schemas.openxmlformats.org/officeDocument/2006/relationships/hyperlink" Target="http://pt.wikipedia.org/wiki/%C3%8Dndio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pt.wikipedia.org/wiki/Antropologia" TargetMode="External"/><Relationship Id="rId5" Type="http://schemas.openxmlformats.org/officeDocument/2006/relationships/hyperlink" Target="http://pt.wikipedia.org/wiki/Biota" TargetMode="External"/><Relationship Id="rId4" Type="http://schemas.openxmlformats.org/officeDocument/2006/relationships/hyperlink" Target="http://pt.wikipedia.org/wiki/Din%C3%A2mica_de_sistemas" TargetMode="Externa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pt.wikipedia.org/wiki/Ci%C3%AAncia" TargetMode="External"/><Relationship Id="rId7" Type="http://schemas.openxmlformats.org/officeDocument/2006/relationships/hyperlink" Target="http://pt.wikipedia.org/wiki/%C3%8Dndio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pt.wikipedia.org/wiki/Antropologia" TargetMode="External"/><Relationship Id="rId5" Type="http://schemas.openxmlformats.org/officeDocument/2006/relationships/hyperlink" Target="http://pt.wikipedia.org/wiki/Biota" TargetMode="External"/><Relationship Id="rId4" Type="http://schemas.openxmlformats.org/officeDocument/2006/relationships/hyperlink" Target="http://pt.wikipedia.org/wiki/Din%C3%A2mica_de_sistemas" TargetMode="Externa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pt.wikipedia.org/wiki/Ci%C3%AAncia" TargetMode="External"/><Relationship Id="rId7" Type="http://schemas.openxmlformats.org/officeDocument/2006/relationships/hyperlink" Target="http://pt.wikipedia.org/wiki/%C3%8Dndio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pt.wikipedia.org/wiki/Antropologia" TargetMode="External"/><Relationship Id="rId5" Type="http://schemas.openxmlformats.org/officeDocument/2006/relationships/hyperlink" Target="http://pt.wikipedia.org/wiki/Biota" TargetMode="External"/><Relationship Id="rId4" Type="http://schemas.openxmlformats.org/officeDocument/2006/relationships/hyperlink" Target="http://pt.wikipedia.org/wiki/Din%C3%A2mica_de_sistemas" TargetMode="Externa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pt.wikipedia.org/wiki/Ci%C3%AAncia" TargetMode="External"/><Relationship Id="rId7" Type="http://schemas.openxmlformats.org/officeDocument/2006/relationships/hyperlink" Target="http://pt.wikipedia.org/wiki/%C3%8Dndio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pt.wikipedia.org/wiki/Antropologia" TargetMode="External"/><Relationship Id="rId5" Type="http://schemas.openxmlformats.org/officeDocument/2006/relationships/hyperlink" Target="http://pt.wikipedia.org/wiki/Biota" TargetMode="External"/><Relationship Id="rId4" Type="http://schemas.openxmlformats.org/officeDocument/2006/relationships/hyperlink" Target="http://pt.wikipedia.org/wiki/Din%C3%A2mica_de_sistemas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dirty="0" err="1" smtClean="0"/>
              <a:t>Paleoecologia</a:t>
            </a:r>
            <a:r>
              <a:rPr lang="pt-PT" baseline="0" dirty="0" smtClean="0"/>
              <a:t> – estudo fósseis</a:t>
            </a:r>
          </a:p>
          <a:p>
            <a:r>
              <a:rPr lang="pt-PT" dirty="0" err="1" smtClean="0"/>
              <a:t>Etnobiologia</a:t>
            </a:r>
            <a:r>
              <a:rPr lang="pt-PT" dirty="0" smtClean="0"/>
              <a:t> - é o </a:t>
            </a:r>
            <a:r>
              <a:rPr lang="pt-PT" dirty="0" smtClean="0">
                <a:hlinkClick r:id="rId3" action="ppaction://hlinkfile" tooltip="Ciência"/>
              </a:rPr>
              <a:t>estudo científico</a:t>
            </a:r>
            <a:r>
              <a:rPr lang="pt-PT" dirty="0" smtClean="0"/>
              <a:t> da </a:t>
            </a:r>
            <a:r>
              <a:rPr lang="pt-PT" dirty="0" smtClean="0">
                <a:hlinkClick r:id="rId4" action="ppaction://hlinkfile" tooltip="Dinâmica de sistemas"/>
              </a:rPr>
              <a:t>dinâmica de relacionamentos</a:t>
            </a:r>
            <a:r>
              <a:rPr lang="pt-PT" dirty="0" smtClean="0"/>
              <a:t> entre pessoas e seus grupos culturais, </a:t>
            </a:r>
            <a:r>
              <a:rPr lang="pt-PT" dirty="0" err="1" smtClean="0">
                <a:hlinkClick r:id="rId5" action="ppaction://hlinkfile" tooltip="Biota"/>
              </a:rPr>
              <a:t>biota</a:t>
            </a:r>
            <a:r>
              <a:rPr lang="pt-PT" dirty="0" smtClean="0"/>
              <a:t>, e o meio ambiente, desde o passado distante até o presente imediato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 smtClean="0"/>
              <a:t>Etnografia - método utilizado pela </a:t>
            </a:r>
            <a:r>
              <a:rPr lang="pt-PT" dirty="0" smtClean="0">
                <a:hlinkClick r:id="rId6" action="ppaction://hlinkfile" tooltip="Antropologia"/>
              </a:rPr>
              <a:t>antropologia</a:t>
            </a:r>
            <a:r>
              <a:rPr lang="pt-PT" dirty="0" smtClean="0"/>
              <a:t> na recolha de dados. Baseia-se no </a:t>
            </a:r>
            <a:r>
              <a:rPr lang="pt-PT" dirty="0" err="1" smtClean="0"/>
              <a:t>contato</a:t>
            </a:r>
            <a:r>
              <a:rPr lang="pt-PT" dirty="0" smtClean="0"/>
              <a:t> </a:t>
            </a:r>
            <a:r>
              <a:rPr lang="pt-PT" dirty="0" err="1" smtClean="0"/>
              <a:t>inter-subjetivo</a:t>
            </a:r>
            <a:r>
              <a:rPr lang="pt-PT" dirty="0" smtClean="0"/>
              <a:t> entre o antropólogo e o seu </a:t>
            </a:r>
            <a:r>
              <a:rPr lang="pt-PT" dirty="0" err="1" smtClean="0"/>
              <a:t>objeto</a:t>
            </a:r>
            <a:r>
              <a:rPr lang="pt-PT" dirty="0" smtClean="0"/>
              <a:t>, seja ele uma </a:t>
            </a:r>
            <a:r>
              <a:rPr lang="pt-PT" dirty="0" smtClean="0">
                <a:hlinkClick r:id="rId7" action="ppaction://hlinkfile" tooltip="Índio"/>
              </a:rPr>
              <a:t>tribo indígena</a:t>
            </a:r>
            <a:r>
              <a:rPr lang="pt-PT" dirty="0" smtClean="0"/>
              <a:t> ou qualquer outro grupo social sob qual o recorte analítico seja feito.</a:t>
            </a:r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C65025-D252-44D9-B3C1-440A8D041443}" type="slidenum">
              <a:rPr lang="pt-PT" smtClean="0"/>
              <a:t>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660562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dirty="0" err="1" smtClean="0"/>
              <a:t>Paleoecologia</a:t>
            </a:r>
            <a:r>
              <a:rPr lang="pt-PT" baseline="0" dirty="0" smtClean="0"/>
              <a:t> – estudo fósseis</a:t>
            </a:r>
          </a:p>
          <a:p>
            <a:r>
              <a:rPr lang="pt-PT" dirty="0" err="1" smtClean="0"/>
              <a:t>Etnobiologia</a:t>
            </a:r>
            <a:r>
              <a:rPr lang="pt-PT" dirty="0" smtClean="0"/>
              <a:t> - é o </a:t>
            </a:r>
            <a:r>
              <a:rPr lang="pt-PT" dirty="0" smtClean="0">
                <a:hlinkClick r:id="rId3" action="ppaction://hlinkfile" tooltip="Ciência"/>
              </a:rPr>
              <a:t>estudo científico</a:t>
            </a:r>
            <a:r>
              <a:rPr lang="pt-PT" dirty="0" smtClean="0"/>
              <a:t> da </a:t>
            </a:r>
            <a:r>
              <a:rPr lang="pt-PT" dirty="0" smtClean="0">
                <a:hlinkClick r:id="rId4" action="ppaction://hlinkfile" tooltip="Dinâmica de sistemas"/>
              </a:rPr>
              <a:t>dinâmica de relacionamentos</a:t>
            </a:r>
            <a:r>
              <a:rPr lang="pt-PT" dirty="0" smtClean="0"/>
              <a:t> entre pessoas e seus grupos culturais, </a:t>
            </a:r>
            <a:r>
              <a:rPr lang="pt-PT" dirty="0" err="1" smtClean="0">
                <a:hlinkClick r:id="rId5" action="ppaction://hlinkfile" tooltip="Biota"/>
              </a:rPr>
              <a:t>biota</a:t>
            </a:r>
            <a:r>
              <a:rPr lang="pt-PT" dirty="0" smtClean="0"/>
              <a:t>, e o meio ambiente, desde o passado distante até o presente imediato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 smtClean="0"/>
              <a:t>Etnografia - método utilizado pela </a:t>
            </a:r>
            <a:r>
              <a:rPr lang="pt-PT" dirty="0" smtClean="0">
                <a:hlinkClick r:id="rId6" action="ppaction://hlinkfile" tooltip="Antropologia"/>
              </a:rPr>
              <a:t>antropologia</a:t>
            </a:r>
            <a:r>
              <a:rPr lang="pt-PT" dirty="0" smtClean="0"/>
              <a:t> na recolha de dados. Baseia-se no </a:t>
            </a:r>
            <a:r>
              <a:rPr lang="pt-PT" dirty="0" err="1" smtClean="0"/>
              <a:t>contato</a:t>
            </a:r>
            <a:r>
              <a:rPr lang="pt-PT" dirty="0" smtClean="0"/>
              <a:t> </a:t>
            </a:r>
            <a:r>
              <a:rPr lang="pt-PT" dirty="0" err="1" smtClean="0"/>
              <a:t>inter-subjetivo</a:t>
            </a:r>
            <a:r>
              <a:rPr lang="pt-PT" dirty="0" smtClean="0"/>
              <a:t> entre o antropólogo e o seu </a:t>
            </a:r>
            <a:r>
              <a:rPr lang="pt-PT" dirty="0" err="1" smtClean="0"/>
              <a:t>objeto</a:t>
            </a:r>
            <a:r>
              <a:rPr lang="pt-PT" dirty="0" smtClean="0"/>
              <a:t>, seja ele uma </a:t>
            </a:r>
            <a:r>
              <a:rPr lang="pt-PT" dirty="0" smtClean="0">
                <a:hlinkClick r:id="rId7" action="ppaction://hlinkfile" tooltip="Índio"/>
              </a:rPr>
              <a:t>tribo indígena</a:t>
            </a:r>
            <a:r>
              <a:rPr lang="pt-PT" dirty="0" smtClean="0"/>
              <a:t> ou qualquer outro grupo social sob qual o recorte analítico seja feito.</a:t>
            </a:r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C65025-D252-44D9-B3C1-440A8D041443}" type="slidenum">
              <a:rPr lang="pt-PT" smtClean="0"/>
              <a:t>11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389896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dirty="0" err="1" smtClean="0"/>
              <a:t>Paleoecologia</a:t>
            </a:r>
            <a:r>
              <a:rPr lang="pt-PT" baseline="0" dirty="0" smtClean="0"/>
              <a:t> – estudo fósseis</a:t>
            </a:r>
          </a:p>
          <a:p>
            <a:r>
              <a:rPr lang="pt-PT" dirty="0" err="1" smtClean="0"/>
              <a:t>Etnobiologia</a:t>
            </a:r>
            <a:r>
              <a:rPr lang="pt-PT" dirty="0" smtClean="0"/>
              <a:t> - é o </a:t>
            </a:r>
            <a:r>
              <a:rPr lang="pt-PT" dirty="0" smtClean="0">
                <a:hlinkClick r:id="rId3" action="ppaction://hlinkfile" tooltip="Ciência"/>
              </a:rPr>
              <a:t>estudo científico</a:t>
            </a:r>
            <a:r>
              <a:rPr lang="pt-PT" dirty="0" smtClean="0"/>
              <a:t> da </a:t>
            </a:r>
            <a:r>
              <a:rPr lang="pt-PT" dirty="0" smtClean="0">
                <a:hlinkClick r:id="rId4" action="ppaction://hlinkfile" tooltip="Dinâmica de sistemas"/>
              </a:rPr>
              <a:t>dinâmica de relacionamentos</a:t>
            </a:r>
            <a:r>
              <a:rPr lang="pt-PT" dirty="0" smtClean="0"/>
              <a:t> entre pessoas e seus grupos culturais, </a:t>
            </a:r>
            <a:r>
              <a:rPr lang="pt-PT" dirty="0" err="1" smtClean="0">
                <a:hlinkClick r:id="rId5" action="ppaction://hlinkfile" tooltip="Biota"/>
              </a:rPr>
              <a:t>biota</a:t>
            </a:r>
            <a:r>
              <a:rPr lang="pt-PT" dirty="0" smtClean="0"/>
              <a:t>, e o meio ambiente, desde o passado distante até o presente imediato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 smtClean="0"/>
              <a:t>Etnografia - método utilizado pela </a:t>
            </a:r>
            <a:r>
              <a:rPr lang="pt-PT" dirty="0" smtClean="0">
                <a:hlinkClick r:id="rId6" action="ppaction://hlinkfile" tooltip="Antropologia"/>
              </a:rPr>
              <a:t>antropologia</a:t>
            </a:r>
            <a:r>
              <a:rPr lang="pt-PT" dirty="0" smtClean="0"/>
              <a:t> na recolha de dados. Baseia-se no </a:t>
            </a:r>
            <a:r>
              <a:rPr lang="pt-PT" dirty="0" err="1" smtClean="0"/>
              <a:t>contato</a:t>
            </a:r>
            <a:r>
              <a:rPr lang="pt-PT" dirty="0" smtClean="0"/>
              <a:t> </a:t>
            </a:r>
            <a:r>
              <a:rPr lang="pt-PT" dirty="0" err="1" smtClean="0"/>
              <a:t>inter-subjetivo</a:t>
            </a:r>
            <a:r>
              <a:rPr lang="pt-PT" dirty="0" smtClean="0"/>
              <a:t> entre o antropólogo e o seu </a:t>
            </a:r>
            <a:r>
              <a:rPr lang="pt-PT" dirty="0" err="1" smtClean="0"/>
              <a:t>objeto</a:t>
            </a:r>
            <a:r>
              <a:rPr lang="pt-PT" dirty="0" smtClean="0"/>
              <a:t>, seja ele uma </a:t>
            </a:r>
            <a:r>
              <a:rPr lang="pt-PT" dirty="0" smtClean="0">
                <a:hlinkClick r:id="rId7" action="ppaction://hlinkfile" tooltip="Índio"/>
              </a:rPr>
              <a:t>tribo indígena</a:t>
            </a:r>
            <a:r>
              <a:rPr lang="pt-PT" dirty="0" smtClean="0"/>
              <a:t> ou qualquer outro grupo social sob qual o recorte analítico seja feito.</a:t>
            </a:r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C65025-D252-44D9-B3C1-440A8D041443}" type="slidenum">
              <a:rPr lang="pt-PT" smtClean="0"/>
              <a:t>12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989395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dirty="0" err="1" smtClean="0"/>
              <a:t>Paleoecologia</a:t>
            </a:r>
            <a:r>
              <a:rPr lang="pt-PT" baseline="0" dirty="0" smtClean="0"/>
              <a:t> – estudo fósseis</a:t>
            </a:r>
          </a:p>
          <a:p>
            <a:r>
              <a:rPr lang="pt-PT" dirty="0" err="1" smtClean="0"/>
              <a:t>Etnobiologia</a:t>
            </a:r>
            <a:r>
              <a:rPr lang="pt-PT" dirty="0" smtClean="0"/>
              <a:t> - é o </a:t>
            </a:r>
            <a:r>
              <a:rPr lang="pt-PT" dirty="0" smtClean="0">
                <a:hlinkClick r:id="rId3" action="ppaction://hlinkfile" tooltip="Ciência"/>
              </a:rPr>
              <a:t>estudo científico</a:t>
            </a:r>
            <a:r>
              <a:rPr lang="pt-PT" dirty="0" smtClean="0"/>
              <a:t> da </a:t>
            </a:r>
            <a:r>
              <a:rPr lang="pt-PT" dirty="0" smtClean="0">
                <a:hlinkClick r:id="rId4" action="ppaction://hlinkfile" tooltip="Dinâmica de sistemas"/>
              </a:rPr>
              <a:t>dinâmica de relacionamentos</a:t>
            </a:r>
            <a:r>
              <a:rPr lang="pt-PT" dirty="0" smtClean="0"/>
              <a:t> entre pessoas e seus grupos culturais, </a:t>
            </a:r>
            <a:r>
              <a:rPr lang="pt-PT" dirty="0" err="1" smtClean="0">
                <a:hlinkClick r:id="rId5" action="ppaction://hlinkfile" tooltip="Biota"/>
              </a:rPr>
              <a:t>biota</a:t>
            </a:r>
            <a:r>
              <a:rPr lang="pt-PT" dirty="0" smtClean="0"/>
              <a:t>, e o meio ambiente, desde o passado distante até o presente imediato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 smtClean="0"/>
              <a:t>Etnografia - método utilizado pela </a:t>
            </a:r>
            <a:r>
              <a:rPr lang="pt-PT" dirty="0" smtClean="0">
                <a:hlinkClick r:id="rId6" action="ppaction://hlinkfile" tooltip="Antropologia"/>
              </a:rPr>
              <a:t>antropologia</a:t>
            </a:r>
            <a:r>
              <a:rPr lang="pt-PT" dirty="0" smtClean="0"/>
              <a:t> na recolha de dados. Baseia-se no </a:t>
            </a:r>
            <a:r>
              <a:rPr lang="pt-PT" dirty="0" err="1" smtClean="0"/>
              <a:t>contato</a:t>
            </a:r>
            <a:r>
              <a:rPr lang="pt-PT" dirty="0" smtClean="0"/>
              <a:t> </a:t>
            </a:r>
            <a:r>
              <a:rPr lang="pt-PT" dirty="0" err="1" smtClean="0"/>
              <a:t>inter-subjetivo</a:t>
            </a:r>
            <a:r>
              <a:rPr lang="pt-PT" dirty="0" smtClean="0"/>
              <a:t> entre o antropólogo e o seu </a:t>
            </a:r>
            <a:r>
              <a:rPr lang="pt-PT" dirty="0" err="1" smtClean="0"/>
              <a:t>objeto</a:t>
            </a:r>
            <a:r>
              <a:rPr lang="pt-PT" dirty="0" smtClean="0"/>
              <a:t>, seja ele uma </a:t>
            </a:r>
            <a:r>
              <a:rPr lang="pt-PT" dirty="0" smtClean="0">
                <a:hlinkClick r:id="rId7" action="ppaction://hlinkfile" tooltip="Índio"/>
              </a:rPr>
              <a:t>tribo indígena</a:t>
            </a:r>
            <a:r>
              <a:rPr lang="pt-PT" dirty="0" smtClean="0"/>
              <a:t> ou qualquer outro grupo social sob qual o recorte analítico seja feito.</a:t>
            </a:r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C65025-D252-44D9-B3C1-440A8D041443}" type="slidenum">
              <a:rPr lang="pt-PT" smtClean="0"/>
              <a:t>13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467452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dirty="0" err="1" smtClean="0"/>
              <a:t>Paleoecologia</a:t>
            </a:r>
            <a:r>
              <a:rPr lang="pt-PT" baseline="0" dirty="0" smtClean="0"/>
              <a:t> – estudo fósseis</a:t>
            </a:r>
          </a:p>
          <a:p>
            <a:r>
              <a:rPr lang="pt-PT" dirty="0" err="1" smtClean="0"/>
              <a:t>Etnobiologia</a:t>
            </a:r>
            <a:r>
              <a:rPr lang="pt-PT" dirty="0" smtClean="0"/>
              <a:t> - é o </a:t>
            </a:r>
            <a:r>
              <a:rPr lang="pt-PT" dirty="0" smtClean="0">
                <a:hlinkClick r:id="rId3" action="ppaction://hlinkfile" tooltip="Ciência"/>
              </a:rPr>
              <a:t>estudo científico</a:t>
            </a:r>
            <a:r>
              <a:rPr lang="pt-PT" dirty="0" smtClean="0"/>
              <a:t> da </a:t>
            </a:r>
            <a:r>
              <a:rPr lang="pt-PT" dirty="0" smtClean="0">
                <a:hlinkClick r:id="rId4" action="ppaction://hlinkfile" tooltip="Dinâmica de sistemas"/>
              </a:rPr>
              <a:t>dinâmica de relacionamentos</a:t>
            </a:r>
            <a:r>
              <a:rPr lang="pt-PT" dirty="0" smtClean="0"/>
              <a:t> entre pessoas e seus grupos culturais, </a:t>
            </a:r>
            <a:r>
              <a:rPr lang="pt-PT" dirty="0" err="1" smtClean="0">
                <a:hlinkClick r:id="rId5" action="ppaction://hlinkfile" tooltip="Biota"/>
              </a:rPr>
              <a:t>biota</a:t>
            </a:r>
            <a:r>
              <a:rPr lang="pt-PT" dirty="0" smtClean="0"/>
              <a:t>, e o meio ambiente, desde o passado distante até o presente imediato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 smtClean="0"/>
              <a:t>Etnografia - método utilizado pela </a:t>
            </a:r>
            <a:r>
              <a:rPr lang="pt-PT" dirty="0" smtClean="0">
                <a:hlinkClick r:id="rId6" action="ppaction://hlinkfile" tooltip="Antropologia"/>
              </a:rPr>
              <a:t>antropologia</a:t>
            </a:r>
            <a:r>
              <a:rPr lang="pt-PT" dirty="0" smtClean="0"/>
              <a:t> na recolha de dados. Baseia-se no </a:t>
            </a:r>
            <a:r>
              <a:rPr lang="pt-PT" dirty="0" err="1" smtClean="0"/>
              <a:t>contato</a:t>
            </a:r>
            <a:r>
              <a:rPr lang="pt-PT" dirty="0" smtClean="0"/>
              <a:t> </a:t>
            </a:r>
            <a:r>
              <a:rPr lang="pt-PT" dirty="0" err="1" smtClean="0"/>
              <a:t>inter-subjetivo</a:t>
            </a:r>
            <a:r>
              <a:rPr lang="pt-PT" dirty="0" smtClean="0"/>
              <a:t> entre o antropólogo e o seu </a:t>
            </a:r>
            <a:r>
              <a:rPr lang="pt-PT" dirty="0" err="1" smtClean="0"/>
              <a:t>objeto</a:t>
            </a:r>
            <a:r>
              <a:rPr lang="pt-PT" dirty="0" smtClean="0"/>
              <a:t>, seja ele uma </a:t>
            </a:r>
            <a:r>
              <a:rPr lang="pt-PT" dirty="0" smtClean="0">
                <a:hlinkClick r:id="rId7" action="ppaction://hlinkfile" tooltip="Índio"/>
              </a:rPr>
              <a:t>tribo indígena</a:t>
            </a:r>
            <a:r>
              <a:rPr lang="pt-PT" dirty="0" smtClean="0"/>
              <a:t> ou qualquer outro grupo social sob qual o recorte analítico seja feito.</a:t>
            </a:r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C65025-D252-44D9-B3C1-440A8D041443}" type="slidenum">
              <a:rPr lang="pt-PT" smtClean="0"/>
              <a:t>14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502416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dirty="0" err="1" smtClean="0"/>
              <a:t>Paleoecologia</a:t>
            </a:r>
            <a:r>
              <a:rPr lang="pt-PT" baseline="0" dirty="0" smtClean="0"/>
              <a:t> – estudo fósseis</a:t>
            </a:r>
          </a:p>
          <a:p>
            <a:r>
              <a:rPr lang="pt-PT" dirty="0" err="1" smtClean="0"/>
              <a:t>Etnobiologia</a:t>
            </a:r>
            <a:r>
              <a:rPr lang="pt-PT" dirty="0" smtClean="0"/>
              <a:t> - é o </a:t>
            </a:r>
            <a:r>
              <a:rPr lang="pt-PT" dirty="0" smtClean="0">
                <a:hlinkClick r:id="rId3" action="ppaction://hlinkfile" tooltip="Ciência"/>
              </a:rPr>
              <a:t>estudo científico</a:t>
            </a:r>
            <a:r>
              <a:rPr lang="pt-PT" dirty="0" smtClean="0"/>
              <a:t> da </a:t>
            </a:r>
            <a:r>
              <a:rPr lang="pt-PT" dirty="0" smtClean="0">
                <a:hlinkClick r:id="rId4" action="ppaction://hlinkfile" tooltip="Dinâmica de sistemas"/>
              </a:rPr>
              <a:t>dinâmica de relacionamentos</a:t>
            </a:r>
            <a:r>
              <a:rPr lang="pt-PT" dirty="0" smtClean="0"/>
              <a:t> entre pessoas e seus grupos culturais, </a:t>
            </a:r>
            <a:r>
              <a:rPr lang="pt-PT" dirty="0" err="1" smtClean="0">
                <a:hlinkClick r:id="rId5" action="ppaction://hlinkfile" tooltip="Biota"/>
              </a:rPr>
              <a:t>biota</a:t>
            </a:r>
            <a:r>
              <a:rPr lang="pt-PT" dirty="0" smtClean="0"/>
              <a:t>, e o meio ambiente, desde o passado distante até o presente imediato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 smtClean="0"/>
              <a:t>Etnografia - método utilizado pela </a:t>
            </a:r>
            <a:r>
              <a:rPr lang="pt-PT" dirty="0" smtClean="0">
                <a:hlinkClick r:id="rId6" action="ppaction://hlinkfile" tooltip="Antropologia"/>
              </a:rPr>
              <a:t>antropologia</a:t>
            </a:r>
            <a:r>
              <a:rPr lang="pt-PT" dirty="0" smtClean="0"/>
              <a:t> na recolha de dados. Baseia-se no </a:t>
            </a:r>
            <a:r>
              <a:rPr lang="pt-PT" dirty="0" err="1" smtClean="0"/>
              <a:t>contato</a:t>
            </a:r>
            <a:r>
              <a:rPr lang="pt-PT" dirty="0" smtClean="0"/>
              <a:t> </a:t>
            </a:r>
            <a:r>
              <a:rPr lang="pt-PT" dirty="0" err="1" smtClean="0"/>
              <a:t>inter-subjetivo</a:t>
            </a:r>
            <a:r>
              <a:rPr lang="pt-PT" dirty="0" smtClean="0"/>
              <a:t> entre o antropólogo e o seu </a:t>
            </a:r>
            <a:r>
              <a:rPr lang="pt-PT" dirty="0" err="1" smtClean="0"/>
              <a:t>objeto</a:t>
            </a:r>
            <a:r>
              <a:rPr lang="pt-PT" dirty="0" smtClean="0"/>
              <a:t>, seja ele uma </a:t>
            </a:r>
            <a:r>
              <a:rPr lang="pt-PT" dirty="0" smtClean="0">
                <a:hlinkClick r:id="rId7" action="ppaction://hlinkfile" tooltip="Índio"/>
              </a:rPr>
              <a:t>tribo indígena</a:t>
            </a:r>
            <a:r>
              <a:rPr lang="pt-PT" dirty="0" smtClean="0"/>
              <a:t> ou qualquer outro grupo social sob qual o recorte analítico seja feito.</a:t>
            </a:r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C65025-D252-44D9-B3C1-440A8D041443}" type="slidenum">
              <a:rPr lang="pt-PT" smtClean="0"/>
              <a:t>15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90202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dirty="0" err="1" smtClean="0"/>
              <a:t>Paleoecologia</a:t>
            </a:r>
            <a:r>
              <a:rPr lang="pt-PT" baseline="0" dirty="0" smtClean="0"/>
              <a:t> – estudo fósseis</a:t>
            </a:r>
          </a:p>
          <a:p>
            <a:r>
              <a:rPr lang="pt-PT" dirty="0" err="1" smtClean="0"/>
              <a:t>Etnobiologia</a:t>
            </a:r>
            <a:r>
              <a:rPr lang="pt-PT" dirty="0" smtClean="0"/>
              <a:t> - é o </a:t>
            </a:r>
            <a:r>
              <a:rPr lang="pt-PT" dirty="0" smtClean="0">
                <a:hlinkClick r:id="rId3" action="ppaction://hlinkfile" tooltip="Ciência"/>
              </a:rPr>
              <a:t>estudo científico</a:t>
            </a:r>
            <a:r>
              <a:rPr lang="pt-PT" dirty="0" smtClean="0"/>
              <a:t> da </a:t>
            </a:r>
            <a:r>
              <a:rPr lang="pt-PT" dirty="0" smtClean="0">
                <a:hlinkClick r:id="rId4" action="ppaction://hlinkfile" tooltip="Dinâmica de sistemas"/>
              </a:rPr>
              <a:t>dinâmica de relacionamentos</a:t>
            </a:r>
            <a:r>
              <a:rPr lang="pt-PT" dirty="0" smtClean="0"/>
              <a:t> entre pessoas e seus grupos culturais, </a:t>
            </a:r>
            <a:r>
              <a:rPr lang="pt-PT" dirty="0" err="1" smtClean="0">
                <a:hlinkClick r:id="rId5" action="ppaction://hlinkfile" tooltip="Biota"/>
              </a:rPr>
              <a:t>biota</a:t>
            </a:r>
            <a:r>
              <a:rPr lang="pt-PT" dirty="0" smtClean="0"/>
              <a:t>, e o meio ambiente, desde o passado distante até o presente imediato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 smtClean="0"/>
              <a:t>Etnografia - método utilizado pela </a:t>
            </a:r>
            <a:r>
              <a:rPr lang="pt-PT" dirty="0" smtClean="0">
                <a:hlinkClick r:id="rId6" action="ppaction://hlinkfile" tooltip="Antropologia"/>
              </a:rPr>
              <a:t>antropologia</a:t>
            </a:r>
            <a:r>
              <a:rPr lang="pt-PT" dirty="0" smtClean="0"/>
              <a:t> na recolha de dados. Baseia-se no </a:t>
            </a:r>
            <a:r>
              <a:rPr lang="pt-PT" dirty="0" err="1" smtClean="0"/>
              <a:t>contato</a:t>
            </a:r>
            <a:r>
              <a:rPr lang="pt-PT" dirty="0" smtClean="0"/>
              <a:t> </a:t>
            </a:r>
            <a:r>
              <a:rPr lang="pt-PT" dirty="0" err="1" smtClean="0"/>
              <a:t>inter-subjetivo</a:t>
            </a:r>
            <a:r>
              <a:rPr lang="pt-PT" dirty="0" smtClean="0"/>
              <a:t> entre o antropólogo e o seu </a:t>
            </a:r>
            <a:r>
              <a:rPr lang="pt-PT" dirty="0" err="1" smtClean="0"/>
              <a:t>objeto</a:t>
            </a:r>
            <a:r>
              <a:rPr lang="pt-PT" dirty="0" smtClean="0"/>
              <a:t>, seja ele uma </a:t>
            </a:r>
            <a:r>
              <a:rPr lang="pt-PT" dirty="0" smtClean="0">
                <a:hlinkClick r:id="rId7" action="ppaction://hlinkfile" tooltip="Índio"/>
              </a:rPr>
              <a:t>tribo indígena</a:t>
            </a:r>
            <a:r>
              <a:rPr lang="pt-PT" dirty="0" smtClean="0"/>
              <a:t> ou qualquer outro grupo social sob qual o recorte analítico seja feito.</a:t>
            </a:r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C65025-D252-44D9-B3C1-440A8D041443}" type="slidenum">
              <a:rPr lang="pt-PT" smtClean="0"/>
              <a:t>16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280730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dirty="0" err="1" smtClean="0"/>
              <a:t>Paleoecologia</a:t>
            </a:r>
            <a:r>
              <a:rPr lang="pt-PT" baseline="0" dirty="0" smtClean="0"/>
              <a:t> – estudo fósseis</a:t>
            </a:r>
          </a:p>
          <a:p>
            <a:r>
              <a:rPr lang="pt-PT" dirty="0" err="1" smtClean="0"/>
              <a:t>Etnobiologia</a:t>
            </a:r>
            <a:r>
              <a:rPr lang="pt-PT" dirty="0" smtClean="0"/>
              <a:t> - é o </a:t>
            </a:r>
            <a:r>
              <a:rPr lang="pt-PT" dirty="0" smtClean="0">
                <a:hlinkClick r:id="rId3" action="ppaction://hlinkfile" tooltip="Ciência"/>
              </a:rPr>
              <a:t>estudo científico</a:t>
            </a:r>
            <a:r>
              <a:rPr lang="pt-PT" dirty="0" smtClean="0"/>
              <a:t> da </a:t>
            </a:r>
            <a:r>
              <a:rPr lang="pt-PT" dirty="0" smtClean="0">
                <a:hlinkClick r:id="rId4" action="ppaction://hlinkfile" tooltip="Dinâmica de sistemas"/>
              </a:rPr>
              <a:t>dinâmica de relacionamentos</a:t>
            </a:r>
            <a:r>
              <a:rPr lang="pt-PT" dirty="0" smtClean="0"/>
              <a:t> entre pessoas e seus grupos culturais, </a:t>
            </a:r>
            <a:r>
              <a:rPr lang="pt-PT" dirty="0" err="1" smtClean="0">
                <a:hlinkClick r:id="rId5" action="ppaction://hlinkfile" tooltip="Biota"/>
              </a:rPr>
              <a:t>biota</a:t>
            </a:r>
            <a:r>
              <a:rPr lang="pt-PT" dirty="0" smtClean="0"/>
              <a:t>, e o meio ambiente, desde o passado distante até o presente imediato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 smtClean="0"/>
              <a:t>Etnografia - método utilizado pela </a:t>
            </a:r>
            <a:r>
              <a:rPr lang="pt-PT" dirty="0" smtClean="0">
                <a:hlinkClick r:id="rId6" action="ppaction://hlinkfile" tooltip="Antropologia"/>
              </a:rPr>
              <a:t>antropologia</a:t>
            </a:r>
            <a:r>
              <a:rPr lang="pt-PT" dirty="0" smtClean="0"/>
              <a:t> na recolha de dados. Baseia-se no </a:t>
            </a:r>
            <a:r>
              <a:rPr lang="pt-PT" dirty="0" err="1" smtClean="0"/>
              <a:t>contato</a:t>
            </a:r>
            <a:r>
              <a:rPr lang="pt-PT" dirty="0" smtClean="0"/>
              <a:t> </a:t>
            </a:r>
            <a:r>
              <a:rPr lang="pt-PT" dirty="0" err="1" smtClean="0"/>
              <a:t>inter-subjetivo</a:t>
            </a:r>
            <a:r>
              <a:rPr lang="pt-PT" dirty="0" smtClean="0"/>
              <a:t> entre o antropólogo e o seu </a:t>
            </a:r>
            <a:r>
              <a:rPr lang="pt-PT" dirty="0" err="1" smtClean="0"/>
              <a:t>objeto</a:t>
            </a:r>
            <a:r>
              <a:rPr lang="pt-PT" dirty="0" smtClean="0"/>
              <a:t>, seja ele uma </a:t>
            </a:r>
            <a:r>
              <a:rPr lang="pt-PT" dirty="0" smtClean="0">
                <a:hlinkClick r:id="rId7" action="ppaction://hlinkfile" tooltip="Índio"/>
              </a:rPr>
              <a:t>tribo indígena</a:t>
            </a:r>
            <a:r>
              <a:rPr lang="pt-PT" dirty="0" smtClean="0"/>
              <a:t> ou qualquer outro grupo social sob qual o recorte analítico seja feito.</a:t>
            </a:r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C65025-D252-44D9-B3C1-440A8D041443}" type="slidenum">
              <a:rPr lang="pt-PT" smtClean="0"/>
              <a:t>17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807953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dirty="0" err="1" smtClean="0"/>
              <a:t>Paleoecologia</a:t>
            </a:r>
            <a:r>
              <a:rPr lang="pt-PT" baseline="0" dirty="0" smtClean="0"/>
              <a:t> – estudo fósseis</a:t>
            </a:r>
          </a:p>
          <a:p>
            <a:r>
              <a:rPr lang="pt-PT" dirty="0" err="1" smtClean="0"/>
              <a:t>Etnobiologia</a:t>
            </a:r>
            <a:r>
              <a:rPr lang="pt-PT" dirty="0" smtClean="0"/>
              <a:t> - é o </a:t>
            </a:r>
            <a:r>
              <a:rPr lang="pt-PT" dirty="0" smtClean="0">
                <a:hlinkClick r:id="rId3" action="ppaction://hlinkfile" tooltip="Ciência"/>
              </a:rPr>
              <a:t>estudo científico</a:t>
            </a:r>
            <a:r>
              <a:rPr lang="pt-PT" dirty="0" smtClean="0"/>
              <a:t> da </a:t>
            </a:r>
            <a:r>
              <a:rPr lang="pt-PT" dirty="0" smtClean="0">
                <a:hlinkClick r:id="rId4" action="ppaction://hlinkfile" tooltip="Dinâmica de sistemas"/>
              </a:rPr>
              <a:t>dinâmica de relacionamentos</a:t>
            </a:r>
            <a:r>
              <a:rPr lang="pt-PT" dirty="0" smtClean="0"/>
              <a:t> entre pessoas e seus grupos culturais, </a:t>
            </a:r>
            <a:r>
              <a:rPr lang="pt-PT" dirty="0" err="1" smtClean="0">
                <a:hlinkClick r:id="rId5" action="ppaction://hlinkfile" tooltip="Biota"/>
              </a:rPr>
              <a:t>biota</a:t>
            </a:r>
            <a:r>
              <a:rPr lang="pt-PT" dirty="0" smtClean="0"/>
              <a:t>, e o meio ambiente, desde o passado distante até o presente imediato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 smtClean="0"/>
              <a:t>Etnografia - método utilizado pela </a:t>
            </a:r>
            <a:r>
              <a:rPr lang="pt-PT" dirty="0" smtClean="0">
                <a:hlinkClick r:id="rId6" action="ppaction://hlinkfile" tooltip="Antropologia"/>
              </a:rPr>
              <a:t>antropologia</a:t>
            </a:r>
            <a:r>
              <a:rPr lang="pt-PT" dirty="0" smtClean="0"/>
              <a:t> na recolha de dados. Baseia-se no </a:t>
            </a:r>
            <a:r>
              <a:rPr lang="pt-PT" dirty="0" err="1" smtClean="0"/>
              <a:t>contato</a:t>
            </a:r>
            <a:r>
              <a:rPr lang="pt-PT" dirty="0" smtClean="0"/>
              <a:t> </a:t>
            </a:r>
            <a:r>
              <a:rPr lang="pt-PT" dirty="0" err="1" smtClean="0"/>
              <a:t>inter-subjetivo</a:t>
            </a:r>
            <a:r>
              <a:rPr lang="pt-PT" dirty="0" smtClean="0"/>
              <a:t> entre o antropólogo e o seu </a:t>
            </a:r>
            <a:r>
              <a:rPr lang="pt-PT" dirty="0" err="1" smtClean="0"/>
              <a:t>objeto</a:t>
            </a:r>
            <a:r>
              <a:rPr lang="pt-PT" dirty="0" smtClean="0"/>
              <a:t>, seja ele uma </a:t>
            </a:r>
            <a:r>
              <a:rPr lang="pt-PT" dirty="0" smtClean="0">
                <a:hlinkClick r:id="rId7" action="ppaction://hlinkfile" tooltip="Índio"/>
              </a:rPr>
              <a:t>tribo indígena</a:t>
            </a:r>
            <a:r>
              <a:rPr lang="pt-PT" dirty="0" smtClean="0"/>
              <a:t> ou qualquer outro grupo social sob qual o recorte analítico seja feito.</a:t>
            </a:r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C65025-D252-44D9-B3C1-440A8D041443}" type="slidenum">
              <a:rPr lang="pt-PT" smtClean="0"/>
              <a:t>18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426967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indent="449263" algn="just">
              <a:defRPr/>
            </a:pPr>
            <a:r>
              <a:rPr lang="pt-PT" sz="1200" b="1" dirty="0" smtClean="0">
                <a:ea typeface="Times New Roman" pitchFamily="18" charset="0"/>
                <a:cs typeface="Arial" pitchFamily="34" charset="0"/>
              </a:rPr>
              <a:t>ACTIVIDADE 1. Jogo das Personagens</a:t>
            </a:r>
            <a:endParaRPr lang="pt-PT" sz="1200" dirty="0" smtClean="0">
              <a:cs typeface="Arial" pitchFamily="34" charset="0"/>
            </a:endParaRPr>
          </a:p>
          <a:p>
            <a:pPr indent="449263" algn="just">
              <a:defRPr/>
            </a:pPr>
            <a:r>
              <a:rPr lang="pt-PT" sz="1200" b="1" dirty="0" smtClean="0">
                <a:ea typeface="Times New Roman" pitchFamily="18" charset="0"/>
                <a:cs typeface="Arial" pitchFamily="34" charset="0"/>
              </a:rPr>
              <a:t>Material</a:t>
            </a:r>
            <a:r>
              <a:rPr lang="pt-PT" sz="1200" dirty="0" smtClean="0">
                <a:ea typeface="Times New Roman" pitchFamily="18" charset="0"/>
                <a:cs typeface="Arial" pitchFamily="34" charset="0"/>
              </a:rPr>
              <a:t>: </a:t>
            </a:r>
            <a:r>
              <a:rPr lang="pt-PT" sz="1200" dirty="0" err="1" smtClean="0">
                <a:ea typeface="Times New Roman" pitchFamily="18" charset="0"/>
                <a:cs typeface="Arial" pitchFamily="34" charset="0"/>
              </a:rPr>
              <a:t>Post-It</a:t>
            </a:r>
            <a:r>
              <a:rPr lang="pt-PT" sz="1200" dirty="0" smtClean="0">
                <a:ea typeface="Times New Roman" pitchFamily="18" charset="0"/>
                <a:cs typeface="Arial" pitchFamily="34" charset="0"/>
              </a:rPr>
              <a:t> (bloco)</a:t>
            </a:r>
            <a:endParaRPr lang="pt-PT" sz="1200" dirty="0" smtClean="0">
              <a:cs typeface="Arial" pitchFamily="34" charset="0"/>
            </a:endParaRPr>
          </a:p>
          <a:p>
            <a:pPr indent="449263" algn="just">
              <a:defRPr/>
            </a:pPr>
            <a:r>
              <a:rPr lang="pt-PT" sz="1200" b="1" dirty="0" smtClean="0">
                <a:ea typeface="Times New Roman" pitchFamily="18" charset="0"/>
                <a:cs typeface="Arial" pitchFamily="34" charset="0"/>
              </a:rPr>
              <a:t>Preparação</a:t>
            </a:r>
            <a:r>
              <a:rPr lang="pt-PT" sz="1200" dirty="0" smtClean="0">
                <a:ea typeface="Times New Roman" pitchFamily="18" charset="0"/>
                <a:cs typeface="Arial" pitchFamily="34" charset="0"/>
              </a:rPr>
              <a:t>: nós escolhemos o que cada um vai ser com elementos da biodiversidade (</a:t>
            </a:r>
            <a:r>
              <a:rPr lang="pt-PT" sz="1200" dirty="0" smtClean="0">
                <a:cs typeface="Arial" pitchFamily="34" charset="0"/>
              </a:rPr>
              <a:t>Abelha, Veado, Cogumelo, Carvalho, Sol, Rio)</a:t>
            </a:r>
          </a:p>
          <a:p>
            <a:pPr indent="449263" algn="just">
              <a:defRPr/>
            </a:pPr>
            <a:r>
              <a:rPr lang="pt-PT" sz="1200" dirty="0" smtClean="0">
                <a:ea typeface="Times New Roman" pitchFamily="18" charset="0"/>
                <a:cs typeface="Arial" pitchFamily="34" charset="0"/>
              </a:rPr>
              <a:t>Conforme o tempo disponível, pode jogar-se até o primeiro descobrir ou até que todos descubram. </a:t>
            </a:r>
          </a:p>
          <a:p>
            <a:pPr>
              <a:buFont typeface="Arial" charset="0"/>
              <a:buChar char="•"/>
              <a:defRPr/>
            </a:pPr>
            <a:r>
              <a:rPr lang="pt-PT" sz="1200" dirty="0" smtClean="0"/>
              <a:t> Se eu desaparecesse o que aconteceria?</a:t>
            </a:r>
            <a:endParaRPr lang="pt-PT" dirty="0" smtClean="0">
              <a:cs typeface="Arial" pitchFamily="34" charset="0"/>
            </a:endParaRPr>
          </a:p>
          <a:p>
            <a:pPr eaLnBrk="1" hangingPunct="1">
              <a:spcBef>
                <a:spcPct val="0"/>
              </a:spcBef>
              <a:defRPr/>
            </a:pPr>
            <a:endParaRPr lang="pt-PT" dirty="0" smtClean="0"/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C65025-D252-44D9-B3C1-440A8D041443}" type="slidenum">
              <a:rPr lang="pt-PT" smtClean="0"/>
              <a:t>19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582986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dirty="0" err="1" smtClean="0"/>
              <a:t>Paleoecologia</a:t>
            </a:r>
            <a:r>
              <a:rPr lang="pt-PT" baseline="0" dirty="0" smtClean="0"/>
              <a:t> – estudo fósseis</a:t>
            </a:r>
          </a:p>
          <a:p>
            <a:r>
              <a:rPr lang="pt-PT" dirty="0" err="1" smtClean="0"/>
              <a:t>Etnobiologia</a:t>
            </a:r>
            <a:r>
              <a:rPr lang="pt-PT" dirty="0" smtClean="0"/>
              <a:t> - é o </a:t>
            </a:r>
            <a:r>
              <a:rPr lang="pt-PT" dirty="0" smtClean="0">
                <a:hlinkClick r:id="rId3" action="ppaction://hlinkfile" tooltip="Ciência"/>
              </a:rPr>
              <a:t>estudo científico</a:t>
            </a:r>
            <a:r>
              <a:rPr lang="pt-PT" dirty="0" smtClean="0"/>
              <a:t> da </a:t>
            </a:r>
            <a:r>
              <a:rPr lang="pt-PT" dirty="0" smtClean="0">
                <a:hlinkClick r:id="rId4" action="ppaction://hlinkfile" tooltip="Dinâmica de sistemas"/>
              </a:rPr>
              <a:t>dinâmica de relacionamentos</a:t>
            </a:r>
            <a:r>
              <a:rPr lang="pt-PT" dirty="0" smtClean="0"/>
              <a:t> entre pessoas e seus grupos culturais, </a:t>
            </a:r>
            <a:r>
              <a:rPr lang="pt-PT" dirty="0" err="1" smtClean="0">
                <a:hlinkClick r:id="rId5" action="ppaction://hlinkfile" tooltip="Biota"/>
              </a:rPr>
              <a:t>biota</a:t>
            </a:r>
            <a:r>
              <a:rPr lang="pt-PT" dirty="0" smtClean="0"/>
              <a:t>, e o meio ambiente, desde o passado distante até o presente imediato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 smtClean="0"/>
              <a:t>Etnografia - método utilizado pela </a:t>
            </a:r>
            <a:r>
              <a:rPr lang="pt-PT" dirty="0" smtClean="0">
                <a:hlinkClick r:id="rId6" action="ppaction://hlinkfile" tooltip="Antropologia"/>
              </a:rPr>
              <a:t>antropologia</a:t>
            </a:r>
            <a:r>
              <a:rPr lang="pt-PT" dirty="0" smtClean="0"/>
              <a:t> na recolha de dados. Baseia-se no </a:t>
            </a:r>
            <a:r>
              <a:rPr lang="pt-PT" dirty="0" err="1" smtClean="0"/>
              <a:t>contato</a:t>
            </a:r>
            <a:r>
              <a:rPr lang="pt-PT" dirty="0" smtClean="0"/>
              <a:t> </a:t>
            </a:r>
            <a:r>
              <a:rPr lang="pt-PT" dirty="0" err="1" smtClean="0"/>
              <a:t>inter-subjetivo</a:t>
            </a:r>
            <a:r>
              <a:rPr lang="pt-PT" dirty="0" smtClean="0"/>
              <a:t> entre o antropólogo e o seu </a:t>
            </a:r>
            <a:r>
              <a:rPr lang="pt-PT" dirty="0" err="1" smtClean="0"/>
              <a:t>objeto</a:t>
            </a:r>
            <a:r>
              <a:rPr lang="pt-PT" dirty="0" smtClean="0"/>
              <a:t>, seja ele uma </a:t>
            </a:r>
            <a:r>
              <a:rPr lang="pt-PT" dirty="0" smtClean="0">
                <a:hlinkClick r:id="rId7" action="ppaction://hlinkfile" tooltip="Índio"/>
              </a:rPr>
              <a:t>tribo indígena</a:t>
            </a:r>
            <a:r>
              <a:rPr lang="pt-PT" dirty="0" smtClean="0"/>
              <a:t> ou qualquer outro grupo social sob qual o recorte analítico seja feito.</a:t>
            </a:r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C65025-D252-44D9-B3C1-440A8D041443}" type="slidenum">
              <a:rPr lang="pt-PT" smtClean="0"/>
              <a:t>20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296225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dirty="0" err="1" smtClean="0"/>
              <a:t>Paleoecologia</a:t>
            </a:r>
            <a:r>
              <a:rPr lang="pt-PT" baseline="0" dirty="0" smtClean="0"/>
              <a:t> – estudo fósseis</a:t>
            </a:r>
          </a:p>
          <a:p>
            <a:r>
              <a:rPr lang="pt-PT" dirty="0" err="1" smtClean="0"/>
              <a:t>Etnobiologia</a:t>
            </a:r>
            <a:r>
              <a:rPr lang="pt-PT" dirty="0" smtClean="0"/>
              <a:t> - é o </a:t>
            </a:r>
            <a:r>
              <a:rPr lang="pt-PT" dirty="0" smtClean="0">
                <a:hlinkClick r:id="rId3" action="ppaction://hlinkfile" tooltip="Ciência"/>
              </a:rPr>
              <a:t>estudo científico</a:t>
            </a:r>
            <a:r>
              <a:rPr lang="pt-PT" dirty="0" smtClean="0"/>
              <a:t> da </a:t>
            </a:r>
            <a:r>
              <a:rPr lang="pt-PT" dirty="0" smtClean="0">
                <a:hlinkClick r:id="rId4" action="ppaction://hlinkfile" tooltip="Dinâmica de sistemas"/>
              </a:rPr>
              <a:t>dinâmica de relacionamentos</a:t>
            </a:r>
            <a:r>
              <a:rPr lang="pt-PT" dirty="0" smtClean="0"/>
              <a:t> entre pessoas e seus grupos culturais, </a:t>
            </a:r>
            <a:r>
              <a:rPr lang="pt-PT" dirty="0" err="1" smtClean="0">
                <a:hlinkClick r:id="rId5" action="ppaction://hlinkfile" tooltip="Biota"/>
              </a:rPr>
              <a:t>biota</a:t>
            </a:r>
            <a:r>
              <a:rPr lang="pt-PT" dirty="0" smtClean="0"/>
              <a:t>, e o meio ambiente, desde o passado distante até o presente imediato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 smtClean="0"/>
              <a:t>Etnografia - método utilizado pela </a:t>
            </a:r>
            <a:r>
              <a:rPr lang="pt-PT" dirty="0" smtClean="0">
                <a:hlinkClick r:id="rId6" action="ppaction://hlinkfile" tooltip="Antropologia"/>
              </a:rPr>
              <a:t>antropologia</a:t>
            </a:r>
            <a:r>
              <a:rPr lang="pt-PT" dirty="0" smtClean="0"/>
              <a:t> na recolha de dados. Baseia-se no </a:t>
            </a:r>
            <a:r>
              <a:rPr lang="pt-PT" dirty="0" err="1" smtClean="0"/>
              <a:t>contato</a:t>
            </a:r>
            <a:r>
              <a:rPr lang="pt-PT" dirty="0" smtClean="0"/>
              <a:t> </a:t>
            </a:r>
            <a:r>
              <a:rPr lang="pt-PT" dirty="0" err="1" smtClean="0"/>
              <a:t>inter-subjetivo</a:t>
            </a:r>
            <a:r>
              <a:rPr lang="pt-PT" dirty="0" smtClean="0"/>
              <a:t> entre o antropólogo e o seu </a:t>
            </a:r>
            <a:r>
              <a:rPr lang="pt-PT" dirty="0" err="1" smtClean="0"/>
              <a:t>objeto</a:t>
            </a:r>
            <a:r>
              <a:rPr lang="pt-PT" dirty="0" smtClean="0"/>
              <a:t>, seja ele uma </a:t>
            </a:r>
            <a:r>
              <a:rPr lang="pt-PT" dirty="0" smtClean="0">
                <a:hlinkClick r:id="rId7" action="ppaction://hlinkfile" tooltip="Índio"/>
              </a:rPr>
              <a:t>tribo indígena</a:t>
            </a:r>
            <a:r>
              <a:rPr lang="pt-PT" dirty="0" smtClean="0"/>
              <a:t> ou qualquer outro grupo social sob qual o recorte analítico seja feito.</a:t>
            </a:r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C65025-D252-44D9-B3C1-440A8D041443}" type="slidenum">
              <a:rPr lang="pt-PT" smtClean="0"/>
              <a:t>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1126789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dirty="0" err="1" smtClean="0"/>
              <a:t>Paleoecologia</a:t>
            </a:r>
            <a:r>
              <a:rPr lang="pt-PT" baseline="0" dirty="0" smtClean="0"/>
              <a:t> – estudo fósseis</a:t>
            </a:r>
          </a:p>
          <a:p>
            <a:r>
              <a:rPr lang="pt-PT" dirty="0" err="1" smtClean="0"/>
              <a:t>Etnobiologia</a:t>
            </a:r>
            <a:r>
              <a:rPr lang="pt-PT" dirty="0" smtClean="0"/>
              <a:t> - é o </a:t>
            </a:r>
            <a:r>
              <a:rPr lang="pt-PT" dirty="0" smtClean="0">
                <a:hlinkClick r:id="rId3" action="ppaction://hlinkfile" tooltip="Ciência"/>
              </a:rPr>
              <a:t>estudo científico</a:t>
            </a:r>
            <a:r>
              <a:rPr lang="pt-PT" dirty="0" smtClean="0"/>
              <a:t> da </a:t>
            </a:r>
            <a:r>
              <a:rPr lang="pt-PT" dirty="0" smtClean="0">
                <a:hlinkClick r:id="rId4" action="ppaction://hlinkfile" tooltip="Dinâmica de sistemas"/>
              </a:rPr>
              <a:t>dinâmica de relacionamentos</a:t>
            </a:r>
            <a:r>
              <a:rPr lang="pt-PT" dirty="0" smtClean="0"/>
              <a:t> entre pessoas e seus grupos culturais, </a:t>
            </a:r>
            <a:r>
              <a:rPr lang="pt-PT" dirty="0" err="1" smtClean="0">
                <a:hlinkClick r:id="rId5" action="ppaction://hlinkfile" tooltip="Biota"/>
              </a:rPr>
              <a:t>biota</a:t>
            </a:r>
            <a:r>
              <a:rPr lang="pt-PT" dirty="0" smtClean="0"/>
              <a:t>, e o meio ambiente, desde o passado distante até o presente imediato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 smtClean="0"/>
              <a:t>Etnografia - método utilizado pela </a:t>
            </a:r>
            <a:r>
              <a:rPr lang="pt-PT" dirty="0" smtClean="0">
                <a:hlinkClick r:id="rId6" action="ppaction://hlinkfile" tooltip="Antropologia"/>
              </a:rPr>
              <a:t>antropologia</a:t>
            </a:r>
            <a:r>
              <a:rPr lang="pt-PT" dirty="0" smtClean="0"/>
              <a:t> na recolha de dados. Baseia-se no </a:t>
            </a:r>
            <a:r>
              <a:rPr lang="pt-PT" dirty="0" err="1" smtClean="0"/>
              <a:t>contato</a:t>
            </a:r>
            <a:r>
              <a:rPr lang="pt-PT" dirty="0" smtClean="0"/>
              <a:t> </a:t>
            </a:r>
            <a:r>
              <a:rPr lang="pt-PT" dirty="0" err="1" smtClean="0"/>
              <a:t>inter-subjetivo</a:t>
            </a:r>
            <a:r>
              <a:rPr lang="pt-PT" dirty="0" smtClean="0"/>
              <a:t> entre o antropólogo e o seu </a:t>
            </a:r>
            <a:r>
              <a:rPr lang="pt-PT" dirty="0" err="1" smtClean="0"/>
              <a:t>objeto</a:t>
            </a:r>
            <a:r>
              <a:rPr lang="pt-PT" dirty="0" smtClean="0"/>
              <a:t>, seja ele uma </a:t>
            </a:r>
            <a:r>
              <a:rPr lang="pt-PT" dirty="0" smtClean="0">
                <a:hlinkClick r:id="rId7" action="ppaction://hlinkfile" tooltip="Índio"/>
              </a:rPr>
              <a:t>tribo indígena</a:t>
            </a:r>
            <a:r>
              <a:rPr lang="pt-PT" dirty="0" smtClean="0"/>
              <a:t> ou qualquer outro grupo social sob qual o recorte analítico seja feito.</a:t>
            </a:r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C65025-D252-44D9-B3C1-440A8D041443}" type="slidenum">
              <a:rPr lang="pt-PT" smtClean="0"/>
              <a:t>21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015128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dirty="0" err="1" smtClean="0"/>
              <a:t>Paleoecologia</a:t>
            </a:r>
            <a:r>
              <a:rPr lang="pt-PT" baseline="0" dirty="0" smtClean="0"/>
              <a:t> – estudo fósseis</a:t>
            </a:r>
          </a:p>
          <a:p>
            <a:r>
              <a:rPr lang="pt-PT" dirty="0" err="1" smtClean="0"/>
              <a:t>Etnobiologia</a:t>
            </a:r>
            <a:r>
              <a:rPr lang="pt-PT" dirty="0" smtClean="0"/>
              <a:t> - é o </a:t>
            </a:r>
            <a:r>
              <a:rPr lang="pt-PT" dirty="0" smtClean="0">
                <a:hlinkClick r:id="rId3" action="ppaction://hlinkfile" tooltip="Ciência"/>
              </a:rPr>
              <a:t>estudo científico</a:t>
            </a:r>
            <a:r>
              <a:rPr lang="pt-PT" dirty="0" smtClean="0"/>
              <a:t> da </a:t>
            </a:r>
            <a:r>
              <a:rPr lang="pt-PT" dirty="0" smtClean="0">
                <a:hlinkClick r:id="rId4" action="ppaction://hlinkfile" tooltip="Dinâmica de sistemas"/>
              </a:rPr>
              <a:t>dinâmica de relacionamentos</a:t>
            </a:r>
            <a:r>
              <a:rPr lang="pt-PT" dirty="0" smtClean="0"/>
              <a:t> entre pessoas e seus grupos culturais, </a:t>
            </a:r>
            <a:r>
              <a:rPr lang="pt-PT" dirty="0" err="1" smtClean="0">
                <a:hlinkClick r:id="rId5" action="ppaction://hlinkfile" tooltip="Biota"/>
              </a:rPr>
              <a:t>biota</a:t>
            </a:r>
            <a:r>
              <a:rPr lang="pt-PT" dirty="0" smtClean="0"/>
              <a:t>, e o meio ambiente, desde o passado distante até o presente imediato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 smtClean="0"/>
              <a:t>Etnografia - método utilizado pela </a:t>
            </a:r>
            <a:r>
              <a:rPr lang="pt-PT" dirty="0" smtClean="0">
                <a:hlinkClick r:id="rId6" action="ppaction://hlinkfile" tooltip="Antropologia"/>
              </a:rPr>
              <a:t>antropologia</a:t>
            </a:r>
            <a:r>
              <a:rPr lang="pt-PT" dirty="0" smtClean="0"/>
              <a:t> na recolha de dados. Baseia-se no </a:t>
            </a:r>
            <a:r>
              <a:rPr lang="pt-PT" dirty="0" err="1" smtClean="0"/>
              <a:t>contato</a:t>
            </a:r>
            <a:r>
              <a:rPr lang="pt-PT" dirty="0" smtClean="0"/>
              <a:t> </a:t>
            </a:r>
            <a:r>
              <a:rPr lang="pt-PT" dirty="0" err="1" smtClean="0"/>
              <a:t>inter-subjetivo</a:t>
            </a:r>
            <a:r>
              <a:rPr lang="pt-PT" dirty="0" smtClean="0"/>
              <a:t> entre o antropólogo e o seu </a:t>
            </a:r>
            <a:r>
              <a:rPr lang="pt-PT" dirty="0" err="1" smtClean="0"/>
              <a:t>objeto</a:t>
            </a:r>
            <a:r>
              <a:rPr lang="pt-PT" dirty="0" smtClean="0"/>
              <a:t>, seja ele uma </a:t>
            </a:r>
            <a:r>
              <a:rPr lang="pt-PT" dirty="0" smtClean="0">
                <a:hlinkClick r:id="rId7" action="ppaction://hlinkfile" tooltip="Índio"/>
              </a:rPr>
              <a:t>tribo indígena</a:t>
            </a:r>
            <a:r>
              <a:rPr lang="pt-PT" dirty="0" smtClean="0"/>
              <a:t> ou qualquer outro grupo social sob qual o recorte analítico seja feito.</a:t>
            </a:r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C65025-D252-44D9-B3C1-440A8D041443}" type="slidenum">
              <a:rPr lang="pt-PT" smtClean="0"/>
              <a:t>22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086042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dirty="0" err="1" smtClean="0"/>
              <a:t>Paleoecologia</a:t>
            </a:r>
            <a:r>
              <a:rPr lang="pt-PT" baseline="0" dirty="0" smtClean="0"/>
              <a:t> – estudo fósseis</a:t>
            </a:r>
          </a:p>
          <a:p>
            <a:r>
              <a:rPr lang="pt-PT" dirty="0" err="1" smtClean="0"/>
              <a:t>Etnobiologia</a:t>
            </a:r>
            <a:r>
              <a:rPr lang="pt-PT" dirty="0" smtClean="0"/>
              <a:t> - é o </a:t>
            </a:r>
            <a:r>
              <a:rPr lang="pt-PT" dirty="0" smtClean="0">
                <a:hlinkClick r:id="rId3" action="ppaction://hlinkfile" tooltip="Ciência"/>
              </a:rPr>
              <a:t>estudo científico</a:t>
            </a:r>
            <a:r>
              <a:rPr lang="pt-PT" dirty="0" smtClean="0"/>
              <a:t> da </a:t>
            </a:r>
            <a:r>
              <a:rPr lang="pt-PT" dirty="0" smtClean="0">
                <a:hlinkClick r:id="rId4" action="ppaction://hlinkfile" tooltip="Dinâmica de sistemas"/>
              </a:rPr>
              <a:t>dinâmica de relacionamentos</a:t>
            </a:r>
            <a:r>
              <a:rPr lang="pt-PT" dirty="0" smtClean="0"/>
              <a:t> entre pessoas e seus grupos culturais, </a:t>
            </a:r>
            <a:r>
              <a:rPr lang="pt-PT" dirty="0" err="1" smtClean="0">
                <a:hlinkClick r:id="rId5" action="ppaction://hlinkfile" tooltip="Biota"/>
              </a:rPr>
              <a:t>biota</a:t>
            </a:r>
            <a:r>
              <a:rPr lang="pt-PT" dirty="0" smtClean="0"/>
              <a:t>, e o meio ambiente, desde o passado distante até o presente imediato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 smtClean="0"/>
              <a:t>Etnografia - método utilizado pela </a:t>
            </a:r>
            <a:r>
              <a:rPr lang="pt-PT" dirty="0" smtClean="0">
                <a:hlinkClick r:id="rId6" action="ppaction://hlinkfile" tooltip="Antropologia"/>
              </a:rPr>
              <a:t>antropologia</a:t>
            </a:r>
            <a:r>
              <a:rPr lang="pt-PT" dirty="0" smtClean="0"/>
              <a:t> na recolha de dados. Baseia-se no </a:t>
            </a:r>
            <a:r>
              <a:rPr lang="pt-PT" dirty="0" err="1" smtClean="0"/>
              <a:t>contato</a:t>
            </a:r>
            <a:r>
              <a:rPr lang="pt-PT" dirty="0" smtClean="0"/>
              <a:t> </a:t>
            </a:r>
            <a:r>
              <a:rPr lang="pt-PT" dirty="0" err="1" smtClean="0"/>
              <a:t>inter-subjetivo</a:t>
            </a:r>
            <a:r>
              <a:rPr lang="pt-PT" dirty="0" smtClean="0"/>
              <a:t> entre o antropólogo e o seu </a:t>
            </a:r>
            <a:r>
              <a:rPr lang="pt-PT" dirty="0" err="1" smtClean="0"/>
              <a:t>objeto</a:t>
            </a:r>
            <a:r>
              <a:rPr lang="pt-PT" dirty="0" smtClean="0"/>
              <a:t>, seja ele uma </a:t>
            </a:r>
            <a:r>
              <a:rPr lang="pt-PT" dirty="0" smtClean="0">
                <a:hlinkClick r:id="rId7" action="ppaction://hlinkfile" tooltip="Índio"/>
              </a:rPr>
              <a:t>tribo indígena</a:t>
            </a:r>
            <a:r>
              <a:rPr lang="pt-PT" dirty="0" smtClean="0"/>
              <a:t> ou qualquer outro grupo social sob qual o recorte analítico seja feito.</a:t>
            </a:r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C65025-D252-44D9-B3C1-440A8D041443}" type="slidenum">
              <a:rPr lang="pt-PT" smtClean="0"/>
              <a:t>23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047760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dirty="0" err="1" smtClean="0"/>
              <a:t>Paleoecologia</a:t>
            </a:r>
            <a:r>
              <a:rPr lang="pt-PT" baseline="0" dirty="0" smtClean="0"/>
              <a:t> – estudo fósseis</a:t>
            </a:r>
          </a:p>
          <a:p>
            <a:r>
              <a:rPr lang="pt-PT" dirty="0" err="1" smtClean="0"/>
              <a:t>Etnobiologia</a:t>
            </a:r>
            <a:r>
              <a:rPr lang="pt-PT" dirty="0" smtClean="0"/>
              <a:t> - é o </a:t>
            </a:r>
            <a:r>
              <a:rPr lang="pt-PT" dirty="0" smtClean="0">
                <a:hlinkClick r:id="rId3" action="ppaction://hlinkfile" tooltip="Ciência"/>
              </a:rPr>
              <a:t>estudo científico</a:t>
            </a:r>
            <a:r>
              <a:rPr lang="pt-PT" dirty="0" smtClean="0"/>
              <a:t> da </a:t>
            </a:r>
            <a:r>
              <a:rPr lang="pt-PT" dirty="0" smtClean="0">
                <a:hlinkClick r:id="rId4" action="ppaction://hlinkfile" tooltip="Dinâmica de sistemas"/>
              </a:rPr>
              <a:t>dinâmica de relacionamentos</a:t>
            </a:r>
            <a:r>
              <a:rPr lang="pt-PT" dirty="0" smtClean="0"/>
              <a:t> entre pessoas e seus grupos culturais, </a:t>
            </a:r>
            <a:r>
              <a:rPr lang="pt-PT" dirty="0" err="1" smtClean="0">
                <a:hlinkClick r:id="rId5" action="ppaction://hlinkfile" tooltip="Biota"/>
              </a:rPr>
              <a:t>biota</a:t>
            </a:r>
            <a:r>
              <a:rPr lang="pt-PT" dirty="0" smtClean="0"/>
              <a:t>, e o meio ambiente, desde o passado distante até o presente imediato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 smtClean="0"/>
              <a:t>Etnografia - método utilizado pela </a:t>
            </a:r>
            <a:r>
              <a:rPr lang="pt-PT" dirty="0" smtClean="0">
                <a:hlinkClick r:id="rId6" action="ppaction://hlinkfile" tooltip="Antropologia"/>
              </a:rPr>
              <a:t>antropologia</a:t>
            </a:r>
            <a:r>
              <a:rPr lang="pt-PT" dirty="0" smtClean="0"/>
              <a:t> na recolha de dados. Baseia-se no </a:t>
            </a:r>
            <a:r>
              <a:rPr lang="pt-PT" dirty="0" err="1" smtClean="0"/>
              <a:t>contato</a:t>
            </a:r>
            <a:r>
              <a:rPr lang="pt-PT" dirty="0" smtClean="0"/>
              <a:t> </a:t>
            </a:r>
            <a:r>
              <a:rPr lang="pt-PT" dirty="0" err="1" smtClean="0"/>
              <a:t>inter-subjetivo</a:t>
            </a:r>
            <a:r>
              <a:rPr lang="pt-PT" dirty="0" smtClean="0"/>
              <a:t> entre o antropólogo e o seu </a:t>
            </a:r>
            <a:r>
              <a:rPr lang="pt-PT" dirty="0" err="1" smtClean="0"/>
              <a:t>objeto</a:t>
            </a:r>
            <a:r>
              <a:rPr lang="pt-PT" dirty="0" smtClean="0"/>
              <a:t>, seja ele uma </a:t>
            </a:r>
            <a:r>
              <a:rPr lang="pt-PT" dirty="0" smtClean="0">
                <a:hlinkClick r:id="rId7" action="ppaction://hlinkfile" tooltip="Índio"/>
              </a:rPr>
              <a:t>tribo indígena</a:t>
            </a:r>
            <a:r>
              <a:rPr lang="pt-PT" dirty="0" smtClean="0"/>
              <a:t> ou qualquer outro grupo social sob qual o recorte analítico seja feito.</a:t>
            </a:r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C65025-D252-44D9-B3C1-440A8D041443}" type="slidenum">
              <a:rPr lang="pt-PT" smtClean="0"/>
              <a:t>24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530742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dirty="0" err="1" smtClean="0"/>
              <a:t>Paleoecologia</a:t>
            </a:r>
            <a:r>
              <a:rPr lang="pt-PT" baseline="0" dirty="0" smtClean="0"/>
              <a:t> – estudo fósseis</a:t>
            </a:r>
          </a:p>
          <a:p>
            <a:r>
              <a:rPr lang="pt-PT" dirty="0" err="1" smtClean="0"/>
              <a:t>Etnobiologia</a:t>
            </a:r>
            <a:r>
              <a:rPr lang="pt-PT" dirty="0" smtClean="0"/>
              <a:t> - é o </a:t>
            </a:r>
            <a:r>
              <a:rPr lang="pt-PT" dirty="0" smtClean="0">
                <a:hlinkClick r:id="rId3" action="ppaction://hlinkfile" tooltip="Ciência"/>
              </a:rPr>
              <a:t>estudo científico</a:t>
            </a:r>
            <a:r>
              <a:rPr lang="pt-PT" dirty="0" smtClean="0"/>
              <a:t> da </a:t>
            </a:r>
            <a:r>
              <a:rPr lang="pt-PT" dirty="0" smtClean="0">
                <a:hlinkClick r:id="rId4" action="ppaction://hlinkfile" tooltip="Dinâmica de sistemas"/>
              </a:rPr>
              <a:t>dinâmica de relacionamentos</a:t>
            </a:r>
            <a:r>
              <a:rPr lang="pt-PT" dirty="0" smtClean="0"/>
              <a:t> entre pessoas e seus grupos culturais, </a:t>
            </a:r>
            <a:r>
              <a:rPr lang="pt-PT" dirty="0" err="1" smtClean="0">
                <a:hlinkClick r:id="rId5" action="ppaction://hlinkfile" tooltip="Biota"/>
              </a:rPr>
              <a:t>biota</a:t>
            </a:r>
            <a:r>
              <a:rPr lang="pt-PT" dirty="0" smtClean="0"/>
              <a:t>, e o meio ambiente, desde o passado distante até o presente imediato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 smtClean="0"/>
              <a:t>Etnografia - método utilizado pela </a:t>
            </a:r>
            <a:r>
              <a:rPr lang="pt-PT" dirty="0" smtClean="0">
                <a:hlinkClick r:id="rId6" action="ppaction://hlinkfile" tooltip="Antropologia"/>
              </a:rPr>
              <a:t>antropologia</a:t>
            </a:r>
            <a:r>
              <a:rPr lang="pt-PT" dirty="0" smtClean="0"/>
              <a:t> na recolha de dados. Baseia-se no </a:t>
            </a:r>
            <a:r>
              <a:rPr lang="pt-PT" dirty="0" err="1" smtClean="0"/>
              <a:t>contato</a:t>
            </a:r>
            <a:r>
              <a:rPr lang="pt-PT" dirty="0" smtClean="0"/>
              <a:t> </a:t>
            </a:r>
            <a:r>
              <a:rPr lang="pt-PT" dirty="0" err="1" smtClean="0"/>
              <a:t>inter-subjetivo</a:t>
            </a:r>
            <a:r>
              <a:rPr lang="pt-PT" dirty="0" smtClean="0"/>
              <a:t> entre o antropólogo e o seu </a:t>
            </a:r>
            <a:r>
              <a:rPr lang="pt-PT" dirty="0" err="1" smtClean="0"/>
              <a:t>objeto</a:t>
            </a:r>
            <a:r>
              <a:rPr lang="pt-PT" dirty="0" smtClean="0"/>
              <a:t>, seja ele uma </a:t>
            </a:r>
            <a:r>
              <a:rPr lang="pt-PT" dirty="0" smtClean="0">
                <a:hlinkClick r:id="rId7" action="ppaction://hlinkfile" tooltip="Índio"/>
              </a:rPr>
              <a:t>tribo indígena</a:t>
            </a:r>
            <a:r>
              <a:rPr lang="pt-PT" dirty="0" smtClean="0"/>
              <a:t> ou qualquer outro grupo social sob qual o recorte analítico seja feito.</a:t>
            </a:r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C65025-D252-44D9-B3C1-440A8D041443}" type="slidenum">
              <a:rPr lang="pt-PT" smtClean="0"/>
              <a:t>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94294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dirty="0" err="1" smtClean="0"/>
              <a:t>Paleoecologia</a:t>
            </a:r>
            <a:r>
              <a:rPr lang="pt-PT" baseline="0" dirty="0" smtClean="0"/>
              <a:t> – estudo fósseis</a:t>
            </a:r>
          </a:p>
          <a:p>
            <a:r>
              <a:rPr lang="pt-PT" dirty="0" err="1" smtClean="0"/>
              <a:t>Etnobiologia</a:t>
            </a:r>
            <a:r>
              <a:rPr lang="pt-PT" dirty="0" smtClean="0"/>
              <a:t> - é o </a:t>
            </a:r>
            <a:r>
              <a:rPr lang="pt-PT" dirty="0" smtClean="0">
                <a:hlinkClick r:id="rId3" action="ppaction://hlinkfile" tooltip="Ciência"/>
              </a:rPr>
              <a:t>estudo científico</a:t>
            </a:r>
            <a:r>
              <a:rPr lang="pt-PT" dirty="0" smtClean="0"/>
              <a:t> da </a:t>
            </a:r>
            <a:r>
              <a:rPr lang="pt-PT" dirty="0" smtClean="0">
                <a:hlinkClick r:id="rId4" action="ppaction://hlinkfile" tooltip="Dinâmica de sistemas"/>
              </a:rPr>
              <a:t>dinâmica de relacionamentos</a:t>
            </a:r>
            <a:r>
              <a:rPr lang="pt-PT" dirty="0" smtClean="0"/>
              <a:t> entre pessoas e seus grupos culturais, </a:t>
            </a:r>
            <a:r>
              <a:rPr lang="pt-PT" dirty="0" err="1" smtClean="0">
                <a:hlinkClick r:id="rId5" action="ppaction://hlinkfile" tooltip="Biota"/>
              </a:rPr>
              <a:t>biota</a:t>
            </a:r>
            <a:r>
              <a:rPr lang="pt-PT" dirty="0" smtClean="0"/>
              <a:t>, e o meio ambiente, desde o passado distante até o presente imediato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 smtClean="0"/>
              <a:t>Etnografia - método utilizado pela </a:t>
            </a:r>
            <a:r>
              <a:rPr lang="pt-PT" dirty="0" smtClean="0">
                <a:hlinkClick r:id="rId6" action="ppaction://hlinkfile" tooltip="Antropologia"/>
              </a:rPr>
              <a:t>antropologia</a:t>
            </a:r>
            <a:r>
              <a:rPr lang="pt-PT" dirty="0" smtClean="0"/>
              <a:t> na recolha de dados. Baseia-se no </a:t>
            </a:r>
            <a:r>
              <a:rPr lang="pt-PT" dirty="0" err="1" smtClean="0"/>
              <a:t>contato</a:t>
            </a:r>
            <a:r>
              <a:rPr lang="pt-PT" dirty="0" smtClean="0"/>
              <a:t> </a:t>
            </a:r>
            <a:r>
              <a:rPr lang="pt-PT" dirty="0" err="1" smtClean="0"/>
              <a:t>inter-subjetivo</a:t>
            </a:r>
            <a:r>
              <a:rPr lang="pt-PT" dirty="0" smtClean="0"/>
              <a:t> entre o antropólogo e o seu </a:t>
            </a:r>
            <a:r>
              <a:rPr lang="pt-PT" dirty="0" err="1" smtClean="0"/>
              <a:t>objeto</a:t>
            </a:r>
            <a:r>
              <a:rPr lang="pt-PT" dirty="0" smtClean="0"/>
              <a:t>, seja ele uma </a:t>
            </a:r>
            <a:r>
              <a:rPr lang="pt-PT" dirty="0" smtClean="0">
                <a:hlinkClick r:id="rId7" action="ppaction://hlinkfile" tooltip="Índio"/>
              </a:rPr>
              <a:t>tribo indígena</a:t>
            </a:r>
            <a:r>
              <a:rPr lang="pt-PT" dirty="0" smtClean="0"/>
              <a:t> ou qualquer outro grupo social sob qual o recorte analítico seja feito.</a:t>
            </a:r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C65025-D252-44D9-B3C1-440A8D041443}" type="slidenum">
              <a:rPr lang="pt-PT" smtClean="0"/>
              <a:t>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060270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dirty="0" err="1" smtClean="0"/>
              <a:t>Paleoecologia</a:t>
            </a:r>
            <a:r>
              <a:rPr lang="pt-PT" baseline="0" dirty="0" smtClean="0"/>
              <a:t> – estudo fósseis</a:t>
            </a:r>
          </a:p>
          <a:p>
            <a:r>
              <a:rPr lang="pt-PT" dirty="0" err="1" smtClean="0"/>
              <a:t>Etnobiologia</a:t>
            </a:r>
            <a:r>
              <a:rPr lang="pt-PT" dirty="0" smtClean="0"/>
              <a:t> - é o </a:t>
            </a:r>
            <a:r>
              <a:rPr lang="pt-PT" dirty="0" smtClean="0">
                <a:hlinkClick r:id="rId3" action="ppaction://hlinkfile" tooltip="Ciência"/>
              </a:rPr>
              <a:t>estudo científico</a:t>
            </a:r>
            <a:r>
              <a:rPr lang="pt-PT" dirty="0" smtClean="0"/>
              <a:t> da </a:t>
            </a:r>
            <a:r>
              <a:rPr lang="pt-PT" dirty="0" smtClean="0">
                <a:hlinkClick r:id="rId4" action="ppaction://hlinkfile" tooltip="Dinâmica de sistemas"/>
              </a:rPr>
              <a:t>dinâmica de relacionamentos</a:t>
            </a:r>
            <a:r>
              <a:rPr lang="pt-PT" dirty="0" smtClean="0"/>
              <a:t> entre pessoas e seus grupos culturais, </a:t>
            </a:r>
            <a:r>
              <a:rPr lang="pt-PT" dirty="0" err="1" smtClean="0">
                <a:hlinkClick r:id="rId5" action="ppaction://hlinkfile" tooltip="Biota"/>
              </a:rPr>
              <a:t>biota</a:t>
            </a:r>
            <a:r>
              <a:rPr lang="pt-PT" dirty="0" smtClean="0"/>
              <a:t>, e o meio ambiente, desde o passado distante até o presente imediato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 smtClean="0"/>
              <a:t>Etnografia - método utilizado pela </a:t>
            </a:r>
            <a:r>
              <a:rPr lang="pt-PT" dirty="0" smtClean="0">
                <a:hlinkClick r:id="rId6" action="ppaction://hlinkfile" tooltip="Antropologia"/>
              </a:rPr>
              <a:t>antropologia</a:t>
            </a:r>
            <a:r>
              <a:rPr lang="pt-PT" dirty="0" smtClean="0"/>
              <a:t> na recolha de dados. Baseia-se no </a:t>
            </a:r>
            <a:r>
              <a:rPr lang="pt-PT" dirty="0" err="1" smtClean="0"/>
              <a:t>contato</a:t>
            </a:r>
            <a:r>
              <a:rPr lang="pt-PT" dirty="0" smtClean="0"/>
              <a:t> </a:t>
            </a:r>
            <a:r>
              <a:rPr lang="pt-PT" dirty="0" err="1" smtClean="0"/>
              <a:t>inter-subjetivo</a:t>
            </a:r>
            <a:r>
              <a:rPr lang="pt-PT" dirty="0" smtClean="0"/>
              <a:t> entre o antropólogo e o seu </a:t>
            </a:r>
            <a:r>
              <a:rPr lang="pt-PT" dirty="0" err="1" smtClean="0"/>
              <a:t>objeto</a:t>
            </a:r>
            <a:r>
              <a:rPr lang="pt-PT" dirty="0" smtClean="0"/>
              <a:t>, seja ele uma </a:t>
            </a:r>
            <a:r>
              <a:rPr lang="pt-PT" dirty="0" smtClean="0">
                <a:hlinkClick r:id="rId7" action="ppaction://hlinkfile" tooltip="Índio"/>
              </a:rPr>
              <a:t>tribo indígena</a:t>
            </a:r>
            <a:r>
              <a:rPr lang="pt-PT" dirty="0" smtClean="0"/>
              <a:t> ou qualquer outro grupo social sob qual o recorte analítico seja feito.</a:t>
            </a:r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C65025-D252-44D9-B3C1-440A8D041443}" type="slidenum">
              <a:rPr lang="pt-PT" smtClean="0"/>
              <a:t>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993489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indent="449263" algn="just">
              <a:defRPr/>
            </a:pPr>
            <a:r>
              <a:rPr lang="pt-PT" sz="1200" b="1" dirty="0" smtClean="0">
                <a:ea typeface="Times New Roman" pitchFamily="18" charset="0"/>
                <a:cs typeface="Arial" pitchFamily="34" charset="0"/>
              </a:rPr>
              <a:t>ACTIVIDADE 1. Jogo das Personagens</a:t>
            </a:r>
            <a:endParaRPr lang="pt-PT" sz="1200" dirty="0" smtClean="0">
              <a:cs typeface="Arial" pitchFamily="34" charset="0"/>
            </a:endParaRPr>
          </a:p>
          <a:p>
            <a:pPr indent="449263" algn="just">
              <a:defRPr/>
            </a:pPr>
            <a:r>
              <a:rPr lang="pt-PT" sz="1200" b="1" dirty="0" smtClean="0">
                <a:ea typeface="Times New Roman" pitchFamily="18" charset="0"/>
                <a:cs typeface="Arial" pitchFamily="34" charset="0"/>
              </a:rPr>
              <a:t>Material</a:t>
            </a:r>
            <a:r>
              <a:rPr lang="pt-PT" sz="1200" dirty="0" smtClean="0">
                <a:ea typeface="Times New Roman" pitchFamily="18" charset="0"/>
                <a:cs typeface="Arial" pitchFamily="34" charset="0"/>
              </a:rPr>
              <a:t>: </a:t>
            </a:r>
            <a:r>
              <a:rPr lang="pt-PT" sz="1200" dirty="0" err="1" smtClean="0">
                <a:ea typeface="Times New Roman" pitchFamily="18" charset="0"/>
                <a:cs typeface="Arial" pitchFamily="34" charset="0"/>
              </a:rPr>
              <a:t>Post-It</a:t>
            </a:r>
            <a:r>
              <a:rPr lang="pt-PT" sz="1200" dirty="0" smtClean="0">
                <a:ea typeface="Times New Roman" pitchFamily="18" charset="0"/>
                <a:cs typeface="Arial" pitchFamily="34" charset="0"/>
              </a:rPr>
              <a:t> (bloco)</a:t>
            </a:r>
            <a:endParaRPr lang="pt-PT" sz="1200" dirty="0" smtClean="0">
              <a:cs typeface="Arial" pitchFamily="34" charset="0"/>
            </a:endParaRPr>
          </a:p>
          <a:p>
            <a:pPr indent="449263" algn="just">
              <a:defRPr/>
            </a:pPr>
            <a:r>
              <a:rPr lang="pt-PT" sz="1200" b="1" dirty="0" smtClean="0">
                <a:ea typeface="Times New Roman" pitchFamily="18" charset="0"/>
                <a:cs typeface="Arial" pitchFamily="34" charset="0"/>
              </a:rPr>
              <a:t>Preparação</a:t>
            </a:r>
            <a:r>
              <a:rPr lang="pt-PT" sz="1200" dirty="0" smtClean="0">
                <a:ea typeface="Times New Roman" pitchFamily="18" charset="0"/>
                <a:cs typeface="Arial" pitchFamily="34" charset="0"/>
              </a:rPr>
              <a:t>: nós escolhemos o que cada um vai ser com elementos da biodiversidade (</a:t>
            </a:r>
            <a:r>
              <a:rPr lang="pt-PT" sz="1200" dirty="0" smtClean="0">
                <a:cs typeface="Arial" pitchFamily="34" charset="0"/>
              </a:rPr>
              <a:t>Abelha, Veado, Cogumelo, Carvalho, Sol, Rio)</a:t>
            </a:r>
          </a:p>
          <a:p>
            <a:pPr indent="449263" algn="just">
              <a:defRPr/>
            </a:pPr>
            <a:r>
              <a:rPr lang="pt-PT" sz="1200" dirty="0" smtClean="0">
                <a:ea typeface="Times New Roman" pitchFamily="18" charset="0"/>
                <a:cs typeface="Arial" pitchFamily="34" charset="0"/>
              </a:rPr>
              <a:t>Conforme o tempo disponível, pode jogar-se até o primeiro descobrir ou até que todos descubram. </a:t>
            </a:r>
          </a:p>
          <a:p>
            <a:pPr>
              <a:buFont typeface="Arial" charset="0"/>
              <a:buChar char="•"/>
              <a:defRPr/>
            </a:pPr>
            <a:r>
              <a:rPr lang="pt-PT" sz="1200" dirty="0" smtClean="0"/>
              <a:t> Se eu desaparecesse o que aconteceria?</a:t>
            </a:r>
            <a:endParaRPr lang="pt-PT" dirty="0" smtClean="0">
              <a:cs typeface="Arial" pitchFamily="34" charset="0"/>
            </a:endParaRPr>
          </a:p>
          <a:p>
            <a:pPr eaLnBrk="1" hangingPunct="1">
              <a:spcBef>
                <a:spcPct val="0"/>
              </a:spcBef>
              <a:defRPr/>
            </a:pPr>
            <a:endParaRPr lang="pt-PT" dirty="0" smtClean="0"/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C65025-D252-44D9-B3C1-440A8D041443}" type="slidenum">
              <a:rPr lang="pt-PT" smtClean="0"/>
              <a:t>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582463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dirty="0" err="1" smtClean="0"/>
              <a:t>Paleoecologia</a:t>
            </a:r>
            <a:r>
              <a:rPr lang="pt-PT" baseline="0" dirty="0" smtClean="0"/>
              <a:t> – estudo fósseis</a:t>
            </a:r>
          </a:p>
          <a:p>
            <a:r>
              <a:rPr lang="pt-PT" dirty="0" err="1" smtClean="0"/>
              <a:t>Etnobiologia</a:t>
            </a:r>
            <a:r>
              <a:rPr lang="pt-PT" dirty="0" smtClean="0"/>
              <a:t> - é o </a:t>
            </a:r>
            <a:r>
              <a:rPr lang="pt-PT" dirty="0" smtClean="0">
                <a:hlinkClick r:id="rId3" action="ppaction://hlinkfile" tooltip="Ciência"/>
              </a:rPr>
              <a:t>estudo científico</a:t>
            </a:r>
            <a:r>
              <a:rPr lang="pt-PT" dirty="0" smtClean="0"/>
              <a:t> da </a:t>
            </a:r>
            <a:r>
              <a:rPr lang="pt-PT" dirty="0" smtClean="0">
                <a:hlinkClick r:id="rId4" action="ppaction://hlinkfile" tooltip="Dinâmica de sistemas"/>
              </a:rPr>
              <a:t>dinâmica de relacionamentos</a:t>
            </a:r>
            <a:r>
              <a:rPr lang="pt-PT" dirty="0" smtClean="0"/>
              <a:t> entre pessoas e seus grupos culturais, </a:t>
            </a:r>
            <a:r>
              <a:rPr lang="pt-PT" dirty="0" err="1" smtClean="0">
                <a:hlinkClick r:id="rId5" action="ppaction://hlinkfile" tooltip="Biota"/>
              </a:rPr>
              <a:t>biota</a:t>
            </a:r>
            <a:r>
              <a:rPr lang="pt-PT" dirty="0" smtClean="0"/>
              <a:t>, e o meio ambiente, desde o passado distante até o presente imediato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 smtClean="0"/>
              <a:t>Etnografia - método utilizado pela </a:t>
            </a:r>
            <a:r>
              <a:rPr lang="pt-PT" dirty="0" smtClean="0">
                <a:hlinkClick r:id="rId6" action="ppaction://hlinkfile" tooltip="Antropologia"/>
              </a:rPr>
              <a:t>antropologia</a:t>
            </a:r>
            <a:r>
              <a:rPr lang="pt-PT" dirty="0" smtClean="0"/>
              <a:t> na recolha de dados. Baseia-se no </a:t>
            </a:r>
            <a:r>
              <a:rPr lang="pt-PT" dirty="0" err="1" smtClean="0"/>
              <a:t>contato</a:t>
            </a:r>
            <a:r>
              <a:rPr lang="pt-PT" dirty="0" smtClean="0"/>
              <a:t> </a:t>
            </a:r>
            <a:r>
              <a:rPr lang="pt-PT" dirty="0" err="1" smtClean="0"/>
              <a:t>inter-subjetivo</a:t>
            </a:r>
            <a:r>
              <a:rPr lang="pt-PT" dirty="0" smtClean="0"/>
              <a:t> entre o antropólogo e o seu </a:t>
            </a:r>
            <a:r>
              <a:rPr lang="pt-PT" dirty="0" err="1" smtClean="0"/>
              <a:t>objeto</a:t>
            </a:r>
            <a:r>
              <a:rPr lang="pt-PT" dirty="0" smtClean="0"/>
              <a:t>, seja ele uma </a:t>
            </a:r>
            <a:r>
              <a:rPr lang="pt-PT" dirty="0" smtClean="0">
                <a:hlinkClick r:id="rId7" action="ppaction://hlinkfile" tooltip="Índio"/>
              </a:rPr>
              <a:t>tribo indígena</a:t>
            </a:r>
            <a:r>
              <a:rPr lang="pt-PT" dirty="0" smtClean="0"/>
              <a:t> ou qualquer outro grupo social sob qual o recorte analítico seja feito.</a:t>
            </a:r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C65025-D252-44D9-B3C1-440A8D041443}" type="slidenum">
              <a:rPr lang="pt-PT" smtClean="0"/>
              <a:t>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890665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dirty="0" err="1" smtClean="0"/>
              <a:t>Paleoecologia</a:t>
            </a:r>
            <a:r>
              <a:rPr lang="pt-PT" baseline="0" dirty="0" smtClean="0"/>
              <a:t> – estudo fósseis</a:t>
            </a:r>
          </a:p>
          <a:p>
            <a:r>
              <a:rPr lang="pt-PT" dirty="0" err="1" smtClean="0"/>
              <a:t>Etnobiologia</a:t>
            </a:r>
            <a:r>
              <a:rPr lang="pt-PT" dirty="0" smtClean="0"/>
              <a:t> - é o </a:t>
            </a:r>
            <a:r>
              <a:rPr lang="pt-PT" dirty="0" smtClean="0">
                <a:hlinkClick r:id="rId3" action="ppaction://hlinkfile" tooltip="Ciência"/>
              </a:rPr>
              <a:t>estudo científico</a:t>
            </a:r>
            <a:r>
              <a:rPr lang="pt-PT" dirty="0" smtClean="0"/>
              <a:t> da </a:t>
            </a:r>
            <a:r>
              <a:rPr lang="pt-PT" dirty="0" smtClean="0">
                <a:hlinkClick r:id="rId4" action="ppaction://hlinkfile" tooltip="Dinâmica de sistemas"/>
              </a:rPr>
              <a:t>dinâmica de relacionamentos</a:t>
            </a:r>
            <a:r>
              <a:rPr lang="pt-PT" dirty="0" smtClean="0"/>
              <a:t> entre pessoas e seus grupos culturais, </a:t>
            </a:r>
            <a:r>
              <a:rPr lang="pt-PT" dirty="0" err="1" smtClean="0">
                <a:hlinkClick r:id="rId5" action="ppaction://hlinkfile" tooltip="Biota"/>
              </a:rPr>
              <a:t>biota</a:t>
            </a:r>
            <a:r>
              <a:rPr lang="pt-PT" dirty="0" smtClean="0"/>
              <a:t>, e o meio ambiente, desde o passado distante até o presente imediato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 smtClean="0"/>
              <a:t>Etnografia - método utilizado pela </a:t>
            </a:r>
            <a:r>
              <a:rPr lang="pt-PT" dirty="0" smtClean="0">
                <a:hlinkClick r:id="rId6" action="ppaction://hlinkfile" tooltip="Antropologia"/>
              </a:rPr>
              <a:t>antropologia</a:t>
            </a:r>
            <a:r>
              <a:rPr lang="pt-PT" dirty="0" smtClean="0"/>
              <a:t> na recolha de dados. Baseia-se no </a:t>
            </a:r>
            <a:r>
              <a:rPr lang="pt-PT" dirty="0" err="1" smtClean="0"/>
              <a:t>contato</a:t>
            </a:r>
            <a:r>
              <a:rPr lang="pt-PT" dirty="0" smtClean="0"/>
              <a:t> </a:t>
            </a:r>
            <a:r>
              <a:rPr lang="pt-PT" dirty="0" err="1" smtClean="0"/>
              <a:t>inter-subjetivo</a:t>
            </a:r>
            <a:r>
              <a:rPr lang="pt-PT" dirty="0" smtClean="0"/>
              <a:t> entre o antropólogo e o seu </a:t>
            </a:r>
            <a:r>
              <a:rPr lang="pt-PT" dirty="0" err="1" smtClean="0"/>
              <a:t>objeto</a:t>
            </a:r>
            <a:r>
              <a:rPr lang="pt-PT" dirty="0" smtClean="0"/>
              <a:t>, seja ele uma </a:t>
            </a:r>
            <a:r>
              <a:rPr lang="pt-PT" dirty="0" smtClean="0">
                <a:hlinkClick r:id="rId7" action="ppaction://hlinkfile" tooltip="Índio"/>
              </a:rPr>
              <a:t>tribo indígena</a:t>
            </a:r>
            <a:r>
              <a:rPr lang="pt-PT" dirty="0" smtClean="0"/>
              <a:t> ou qualquer outro grupo social sob qual o recorte analítico seja feito.</a:t>
            </a:r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C65025-D252-44D9-B3C1-440A8D041443}" type="slidenum">
              <a:rPr lang="pt-PT" smtClean="0"/>
              <a:t>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421146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dirty="0" err="1" smtClean="0"/>
              <a:t>Paleoecologia</a:t>
            </a:r>
            <a:r>
              <a:rPr lang="pt-PT" baseline="0" dirty="0" smtClean="0"/>
              <a:t> – estudo fósseis</a:t>
            </a:r>
          </a:p>
          <a:p>
            <a:r>
              <a:rPr lang="pt-PT" dirty="0" err="1" smtClean="0"/>
              <a:t>Etnobiologia</a:t>
            </a:r>
            <a:r>
              <a:rPr lang="pt-PT" dirty="0" smtClean="0"/>
              <a:t> - é o </a:t>
            </a:r>
            <a:r>
              <a:rPr lang="pt-PT" dirty="0" smtClean="0">
                <a:hlinkClick r:id="rId3" action="ppaction://hlinkfile" tooltip="Ciência"/>
              </a:rPr>
              <a:t>estudo científico</a:t>
            </a:r>
            <a:r>
              <a:rPr lang="pt-PT" dirty="0" smtClean="0"/>
              <a:t> da </a:t>
            </a:r>
            <a:r>
              <a:rPr lang="pt-PT" dirty="0" smtClean="0">
                <a:hlinkClick r:id="rId4" action="ppaction://hlinkfile" tooltip="Dinâmica de sistemas"/>
              </a:rPr>
              <a:t>dinâmica de relacionamentos</a:t>
            </a:r>
            <a:r>
              <a:rPr lang="pt-PT" dirty="0" smtClean="0"/>
              <a:t> entre pessoas e seus grupos culturais, </a:t>
            </a:r>
            <a:r>
              <a:rPr lang="pt-PT" dirty="0" err="1" smtClean="0">
                <a:hlinkClick r:id="rId5" action="ppaction://hlinkfile" tooltip="Biota"/>
              </a:rPr>
              <a:t>biota</a:t>
            </a:r>
            <a:r>
              <a:rPr lang="pt-PT" dirty="0" smtClean="0"/>
              <a:t>, e o meio ambiente, desde o passado distante até o presente imediato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 smtClean="0"/>
              <a:t>Etnografia - método utilizado pela </a:t>
            </a:r>
            <a:r>
              <a:rPr lang="pt-PT" dirty="0" smtClean="0">
                <a:hlinkClick r:id="rId6" action="ppaction://hlinkfile" tooltip="Antropologia"/>
              </a:rPr>
              <a:t>antropologia</a:t>
            </a:r>
            <a:r>
              <a:rPr lang="pt-PT" dirty="0" smtClean="0"/>
              <a:t> na recolha de dados. Baseia-se no </a:t>
            </a:r>
            <a:r>
              <a:rPr lang="pt-PT" dirty="0" err="1" smtClean="0"/>
              <a:t>contato</a:t>
            </a:r>
            <a:r>
              <a:rPr lang="pt-PT" dirty="0" smtClean="0"/>
              <a:t> </a:t>
            </a:r>
            <a:r>
              <a:rPr lang="pt-PT" dirty="0" err="1" smtClean="0"/>
              <a:t>inter-subjetivo</a:t>
            </a:r>
            <a:r>
              <a:rPr lang="pt-PT" dirty="0" smtClean="0"/>
              <a:t> entre o antropólogo e o seu </a:t>
            </a:r>
            <a:r>
              <a:rPr lang="pt-PT" dirty="0" err="1" smtClean="0"/>
              <a:t>objeto</a:t>
            </a:r>
            <a:r>
              <a:rPr lang="pt-PT" dirty="0" smtClean="0"/>
              <a:t>, seja ele uma </a:t>
            </a:r>
            <a:r>
              <a:rPr lang="pt-PT" dirty="0" smtClean="0">
                <a:hlinkClick r:id="rId7" action="ppaction://hlinkfile" tooltip="Índio"/>
              </a:rPr>
              <a:t>tribo indígena</a:t>
            </a:r>
            <a:r>
              <a:rPr lang="pt-PT" dirty="0" smtClean="0"/>
              <a:t> ou qualquer outro grupo social sob qual o recorte analítico seja feito.</a:t>
            </a:r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C65025-D252-44D9-B3C1-440A8D041443}" type="slidenum">
              <a:rPr lang="pt-PT" smtClean="0"/>
              <a:t>10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637458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1C77-39CB-4F5F-899C-9CEF80C475CC}" type="datetimeFigureOut">
              <a:rPr lang="pt-PT" smtClean="0"/>
              <a:pPr/>
              <a:t>02/10/2013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921B4-64D2-467E-945A-18739F87318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1C77-39CB-4F5F-899C-9CEF80C475CC}" type="datetimeFigureOut">
              <a:rPr lang="pt-PT" smtClean="0"/>
              <a:pPr/>
              <a:t>02/10/2013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921B4-64D2-467E-945A-18739F87318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1C77-39CB-4F5F-899C-9CEF80C475CC}" type="datetimeFigureOut">
              <a:rPr lang="pt-PT" smtClean="0"/>
              <a:pPr/>
              <a:t>02/10/2013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921B4-64D2-467E-945A-18739F87318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1C77-39CB-4F5F-899C-9CEF80C475CC}" type="datetimeFigureOut">
              <a:rPr lang="pt-PT" smtClean="0"/>
              <a:pPr/>
              <a:t>02/10/2013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921B4-64D2-467E-945A-18739F87318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1C77-39CB-4F5F-899C-9CEF80C475CC}" type="datetimeFigureOut">
              <a:rPr lang="pt-PT" smtClean="0"/>
              <a:pPr/>
              <a:t>02/10/2013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921B4-64D2-467E-945A-18739F87318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1C77-39CB-4F5F-899C-9CEF80C475CC}" type="datetimeFigureOut">
              <a:rPr lang="pt-PT" smtClean="0"/>
              <a:pPr/>
              <a:t>02/10/2013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921B4-64D2-467E-945A-18739F87318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1C77-39CB-4F5F-899C-9CEF80C475CC}" type="datetimeFigureOut">
              <a:rPr lang="pt-PT" smtClean="0"/>
              <a:pPr/>
              <a:t>02/10/2013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921B4-64D2-467E-945A-18739F87318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1C77-39CB-4F5F-899C-9CEF80C475CC}" type="datetimeFigureOut">
              <a:rPr lang="pt-PT" smtClean="0"/>
              <a:pPr/>
              <a:t>02/10/2013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921B4-64D2-467E-945A-18739F87318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1C77-39CB-4F5F-899C-9CEF80C475CC}" type="datetimeFigureOut">
              <a:rPr lang="pt-PT" smtClean="0"/>
              <a:pPr/>
              <a:t>02/10/2013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921B4-64D2-467E-945A-18739F87318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1C77-39CB-4F5F-899C-9CEF80C475CC}" type="datetimeFigureOut">
              <a:rPr lang="pt-PT" smtClean="0"/>
              <a:pPr/>
              <a:t>02/10/2013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921B4-64D2-467E-945A-18739F87318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1C77-39CB-4F5F-899C-9CEF80C475CC}" type="datetimeFigureOut">
              <a:rPr lang="pt-PT" smtClean="0"/>
              <a:pPr/>
              <a:t>02/10/2013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921B4-64D2-467E-945A-18739F87318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081C77-39CB-4F5F-899C-9CEF80C475CC}" type="datetimeFigureOut">
              <a:rPr lang="pt-PT" smtClean="0"/>
              <a:pPr/>
              <a:t>02/10/2013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5921B4-64D2-467E-945A-18739F87318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hyperlink" Target="http://www.amigosdocaster.org/default.asp" TargetMode="External"/><Relationship Id="rId7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jpe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hyperlink" Target="http://www.amigosdocaster.org/default.asp" TargetMode="External"/><Relationship Id="rId5" Type="http://schemas.openxmlformats.org/officeDocument/2006/relationships/image" Target="../media/image1.jpeg"/><Relationship Id="rId10" Type="http://schemas.openxmlformats.org/officeDocument/2006/relationships/image" Target="../media/image6.GIF"/><Relationship Id="rId4" Type="http://schemas.openxmlformats.org/officeDocument/2006/relationships/notesSlide" Target="../notesSlides/notesSlide9.xml"/><Relationship Id="rId9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jpe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hyperlink" Target="http://www.amigosdocaster.org/default.asp" TargetMode="External"/><Relationship Id="rId5" Type="http://schemas.openxmlformats.org/officeDocument/2006/relationships/image" Target="../media/image1.jpeg"/><Relationship Id="rId10" Type="http://schemas.openxmlformats.org/officeDocument/2006/relationships/image" Target="../media/image6.GIF"/><Relationship Id="rId4" Type="http://schemas.openxmlformats.org/officeDocument/2006/relationships/notesSlide" Target="../notesSlides/notesSlide10.xml"/><Relationship Id="rId9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jpeg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hyperlink" Target="http://www.amigosdocaster.org/default.asp" TargetMode="External"/><Relationship Id="rId5" Type="http://schemas.openxmlformats.org/officeDocument/2006/relationships/image" Target="../media/image1.jpeg"/><Relationship Id="rId10" Type="http://schemas.openxmlformats.org/officeDocument/2006/relationships/image" Target="../media/image6.GIF"/><Relationship Id="rId4" Type="http://schemas.openxmlformats.org/officeDocument/2006/relationships/notesSlide" Target="../notesSlides/notesSlide11.xml"/><Relationship Id="rId9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jpeg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hyperlink" Target="http://www.amigosdocaster.org/default.asp" TargetMode="External"/><Relationship Id="rId5" Type="http://schemas.openxmlformats.org/officeDocument/2006/relationships/image" Target="../media/image1.jpeg"/><Relationship Id="rId10" Type="http://schemas.openxmlformats.org/officeDocument/2006/relationships/image" Target="../media/image6.GIF"/><Relationship Id="rId4" Type="http://schemas.openxmlformats.org/officeDocument/2006/relationships/notesSlide" Target="../notesSlides/notesSlide12.xml"/><Relationship Id="rId9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jpeg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hyperlink" Target="http://www.amigosdocaster.org/default.asp" TargetMode="External"/><Relationship Id="rId5" Type="http://schemas.openxmlformats.org/officeDocument/2006/relationships/image" Target="../media/image1.jpeg"/><Relationship Id="rId10" Type="http://schemas.openxmlformats.org/officeDocument/2006/relationships/image" Target="../media/image6.GIF"/><Relationship Id="rId4" Type="http://schemas.openxmlformats.org/officeDocument/2006/relationships/notesSlide" Target="../notesSlides/notesSlide13.xml"/><Relationship Id="rId9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jpeg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hyperlink" Target="http://www.amigosdocaster.org/default.asp" TargetMode="External"/><Relationship Id="rId5" Type="http://schemas.openxmlformats.org/officeDocument/2006/relationships/image" Target="../media/image1.jpeg"/><Relationship Id="rId10" Type="http://schemas.openxmlformats.org/officeDocument/2006/relationships/image" Target="../media/image6.GIF"/><Relationship Id="rId4" Type="http://schemas.openxmlformats.org/officeDocument/2006/relationships/notesSlide" Target="../notesSlides/notesSlide14.xml"/><Relationship Id="rId9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jpeg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6" Type="http://schemas.openxmlformats.org/officeDocument/2006/relationships/hyperlink" Target="http://www.amigosdocaster.org/default.asp" TargetMode="External"/><Relationship Id="rId5" Type="http://schemas.openxmlformats.org/officeDocument/2006/relationships/image" Target="../media/image1.jpeg"/><Relationship Id="rId10" Type="http://schemas.openxmlformats.org/officeDocument/2006/relationships/image" Target="../media/image6.GIF"/><Relationship Id="rId4" Type="http://schemas.openxmlformats.org/officeDocument/2006/relationships/notesSlide" Target="../notesSlides/notesSlide15.xml"/><Relationship Id="rId9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1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jardiland.es/blog/wp-content/uploads/GusanoSeda2.jpg" TargetMode="External"/><Relationship Id="rId5" Type="http://schemas.openxmlformats.org/officeDocument/2006/relationships/image" Target="../media/image2.jpeg"/><Relationship Id="rId4" Type="http://schemas.openxmlformats.org/officeDocument/2006/relationships/hyperlink" Target="http://www.amigosdocaster.org/default.asp" TargetMode="External"/><Relationship Id="rId9" Type="http://schemas.openxmlformats.org/officeDocument/2006/relationships/image" Target="../media/image6.GI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2.jpeg"/><Relationship Id="rId4" Type="http://schemas.openxmlformats.org/officeDocument/2006/relationships/hyperlink" Target="http://www.amigosdocaster.org/default.asp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1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2.jpeg"/><Relationship Id="rId4" Type="http://schemas.openxmlformats.org/officeDocument/2006/relationships/hyperlink" Target="http://www.amigosdocaster.org/default.asp" TargetMode="External"/><Relationship Id="rId9" Type="http://schemas.openxmlformats.org/officeDocument/2006/relationships/image" Target="../media/image6.GI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2.jpeg"/><Relationship Id="rId4" Type="http://schemas.openxmlformats.org/officeDocument/2006/relationships/hyperlink" Target="http://www.amigosdocaster.org/default.asp" TargetMode="Externa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2.jpeg"/><Relationship Id="rId4" Type="http://schemas.openxmlformats.org/officeDocument/2006/relationships/hyperlink" Target="http://www.amigosdocaster.org/default.asp" TargetMode="Externa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2.jpeg"/><Relationship Id="rId4" Type="http://schemas.openxmlformats.org/officeDocument/2006/relationships/hyperlink" Target="http://www.amigosdocaster.org/default.asp" TargetMode="Externa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2.jpeg"/><Relationship Id="rId4" Type="http://schemas.openxmlformats.org/officeDocument/2006/relationships/hyperlink" Target="http://www.amigosdocaster.org/default.asp" TargetMode="Externa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2.jpeg"/><Relationship Id="rId4" Type="http://schemas.openxmlformats.org/officeDocument/2006/relationships/hyperlink" Target="http://www.amigosdocaster.org/default.asp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igosdocaster.org/default.asp" TargetMode="External"/><Relationship Id="rId7" Type="http://schemas.openxmlformats.org/officeDocument/2006/relationships/image" Target="../media/image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21.jpeg"/><Relationship Id="rId4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1.jpeg"/><Relationship Id="rId7" Type="http://schemas.openxmlformats.org/officeDocument/2006/relationships/hyperlink" Target="http://www.jardiland.es/blog/wp-content/uploads/GusanoSeda2.jpg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emf"/><Relationship Id="rId5" Type="http://schemas.openxmlformats.org/officeDocument/2006/relationships/image" Target="../media/image2.jpeg"/><Relationship Id="rId10" Type="http://schemas.openxmlformats.org/officeDocument/2006/relationships/image" Target="../media/image6.GIF"/><Relationship Id="rId4" Type="http://schemas.openxmlformats.org/officeDocument/2006/relationships/hyperlink" Target="http://www.amigosdocaster.org/default.asp" TargetMode="External"/><Relationship Id="rId9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2.jpeg"/><Relationship Id="rId4" Type="http://schemas.openxmlformats.org/officeDocument/2006/relationships/hyperlink" Target="http://www.amigosdocaster.org/default.asp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emf"/><Relationship Id="rId5" Type="http://schemas.openxmlformats.org/officeDocument/2006/relationships/image" Target="../media/image2.jpeg"/><Relationship Id="rId4" Type="http://schemas.openxmlformats.org/officeDocument/2006/relationships/hyperlink" Target="http://www.amigosdocaster.org/default.asp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2.jpeg"/><Relationship Id="rId4" Type="http://schemas.openxmlformats.org/officeDocument/2006/relationships/hyperlink" Target="http://www.amigosdocaster.org/default.asp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jpe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hyperlink" Target="http://www.amigosdocaster.org/default.asp" TargetMode="External"/><Relationship Id="rId5" Type="http://schemas.openxmlformats.org/officeDocument/2006/relationships/image" Target="../media/image1.jpeg"/><Relationship Id="rId10" Type="http://schemas.openxmlformats.org/officeDocument/2006/relationships/image" Target="../media/image6.GIF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jpe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hyperlink" Target="http://www.amigosdocaster.org/default.asp" TargetMode="External"/><Relationship Id="rId5" Type="http://schemas.openxmlformats.org/officeDocument/2006/relationships/image" Target="../media/image1.jpeg"/><Relationship Id="rId10" Type="http://schemas.openxmlformats.org/officeDocument/2006/relationships/image" Target="../media/image6.GIF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12290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pela noite</a:t>
            </a:r>
            <a:endParaRPr lang="pt-PT" i="1" dirty="0"/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1475656" y="908720"/>
            <a:ext cx="7358062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r">
              <a:defRPr/>
            </a:pPr>
            <a:r>
              <a:rPr lang="pt-PT" sz="4800" dirty="0" smtClean="0">
                <a:latin typeface="Calibri" pitchFamily="34" charset="0"/>
                <a:cs typeface="Times New Roman" pitchFamily="18" charset="0"/>
              </a:rPr>
              <a:t>Uma Experiência de História Natural pela Noite</a:t>
            </a:r>
          </a:p>
          <a:p>
            <a:pPr algn="r">
              <a:defRPr/>
            </a:pPr>
            <a:r>
              <a:rPr lang="pt-PT" sz="2800" dirty="0" smtClean="0">
                <a:latin typeface="Calibri" pitchFamily="34" charset="0"/>
              </a:rPr>
              <a:t>11 de Junho de </a:t>
            </a:r>
            <a:r>
              <a:rPr lang="pt-PT" sz="2800" dirty="0">
                <a:latin typeface="Calibri" pitchFamily="34" charset="0"/>
              </a:rPr>
              <a:t>2011</a:t>
            </a:r>
          </a:p>
          <a:p>
            <a:pPr algn="r">
              <a:defRPr/>
            </a:pPr>
            <a:endParaRPr lang="pt-PT" sz="2800" b="1" dirty="0">
              <a:latin typeface="Calibri" pitchFamily="34" charset="0"/>
            </a:endParaRPr>
          </a:p>
          <a:p>
            <a:pPr algn="r">
              <a:defRPr/>
            </a:pPr>
            <a:endParaRPr lang="pt-PT" sz="3600" b="1" dirty="0" smtClean="0">
              <a:latin typeface="Calibri" pitchFamily="34" charset="0"/>
            </a:endParaRPr>
          </a:p>
          <a:p>
            <a:pPr algn="r">
              <a:defRPr/>
            </a:pPr>
            <a:endParaRPr lang="pt-PT" sz="3600" b="1" dirty="0">
              <a:latin typeface="Calibri" pitchFamily="34" charset="0"/>
            </a:endParaRPr>
          </a:p>
          <a:p>
            <a:pPr algn="r">
              <a:defRPr/>
            </a:pPr>
            <a:endParaRPr lang="pt-PT" sz="3600" b="1" dirty="0" smtClean="0">
              <a:latin typeface="Calibri" pitchFamily="34" charset="0"/>
            </a:endParaRPr>
          </a:p>
          <a:p>
            <a:pPr algn="r">
              <a:defRPr/>
            </a:pPr>
            <a:r>
              <a:rPr lang="pt-PT" sz="3600" b="1" dirty="0" smtClean="0">
                <a:latin typeface="Calibri" pitchFamily="34" charset="0"/>
              </a:rPr>
              <a:t>Inês Taveira Gonçalves</a:t>
            </a:r>
            <a:endParaRPr lang="pt-PT" sz="3600" b="1" dirty="0">
              <a:latin typeface="Calibri" pitchFamily="34" charset="0"/>
            </a:endParaRPr>
          </a:p>
        </p:txBody>
      </p:sp>
      <p:pic>
        <p:nvPicPr>
          <p:cNvPr id="8" name="Picture 8" descr="bat silhouett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373" y="3168929"/>
            <a:ext cx="4009627" cy="2419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Simple Black Butterfly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899" y="1835752"/>
            <a:ext cx="2718470" cy="1828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6506" y="-1"/>
            <a:ext cx="4827494" cy="807329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62" y="928"/>
            <a:ext cx="884744" cy="80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fondo carmo.jpg"/>
          <p:cNvPicPr>
            <a:picLocks noChangeAspect="1"/>
          </p:cNvPicPr>
          <p:nvPr/>
        </p:nvPicPr>
        <p:blipFill>
          <a:blip r:embed="rId5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5" name="Picture 2" descr="http://www.amigosdocaster.org/img/adclogo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</a:t>
            </a:r>
            <a:r>
              <a:rPr lang="pt-PT" i="1" dirty="0"/>
              <a:t>pela noite</a:t>
            </a:r>
          </a:p>
        </p:txBody>
      </p:sp>
      <p:sp>
        <p:nvSpPr>
          <p:cNvPr id="7" name="Rectangle 6"/>
          <p:cNvSpPr/>
          <p:nvPr/>
        </p:nvSpPr>
        <p:spPr>
          <a:xfrm>
            <a:off x="1618117" y="980728"/>
            <a:ext cx="6192688" cy="151216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dirty="0" smtClean="0"/>
              <a:t>Qual é?</a:t>
            </a:r>
            <a:endParaRPr lang="pt-PT" sz="2400" dirty="0"/>
          </a:p>
        </p:txBody>
      </p:sp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1331640" y="2614843"/>
            <a:ext cx="687625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pt-PT" u="sng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Morcego</a:t>
            </a:r>
            <a:endParaRPr lang="pt-PT" u="sng" dirty="0"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pt-PT" dirty="0">
              <a:latin typeface="Calibri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367542" y="393744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PT"/>
          </a:p>
        </p:txBody>
      </p:sp>
      <p:pic>
        <p:nvPicPr>
          <p:cNvPr id="3" name="Eptesicus_serotinu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9" name="Picture 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6506" y="-1"/>
            <a:ext cx="4827494" cy="807329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62" y="928"/>
            <a:ext cx="884744" cy="8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985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fondo carmo.jpg"/>
          <p:cNvPicPr>
            <a:picLocks noChangeAspect="1"/>
          </p:cNvPicPr>
          <p:nvPr/>
        </p:nvPicPr>
        <p:blipFill>
          <a:blip r:embed="rId5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5" name="Picture 2" descr="http://www.amigosdocaster.org/img/adclogo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</a:t>
            </a:r>
            <a:r>
              <a:rPr lang="pt-PT" i="1" dirty="0"/>
              <a:t>pela noite</a:t>
            </a:r>
          </a:p>
        </p:txBody>
      </p:sp>
      <p:sp>
        <p:nvSpPr>
          <p:cNvPr id="7" name="Rectangle 6"/>
          <p:cNvSpPr/>
          <p:nvPr/>
        </p:nvSpPr>
        <p:spPr>
          <a:xfrm>
            <a:off x="1619672" y="900471"/>
            <a:ext cx="6192688" cy="151216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dirty="0" smtClean="0"/>
              <a:t>Qual é?</a:t>
            </a:r>
            <a:endParaRPr lang="pt-PT" sz="2400" dirty="0"/>
          </a:p>
        </p:txBody>
      </p:sp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1331640" y="2614843"/>
            <a:ext cx="687625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pt-PT" u="sng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Grilo</a:t>
            </a:r>
            <a:endParaRPr lang="pt-PT" u="sng" dirty="0"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pt-PT" dirty="0">
              <a:latin typeface="Calibri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367542" y="393744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PT"/>
          </a:p>
        </p:txBody>
      </p:sp>
      <p:pic>
        <p:nvPicPr>
          <p:cNvPr id="3" name="housecricke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9" name="Picture 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6506" y="-1"/>
            <a:ext cx="4827494" cy="807329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62" y="928"/>
            <a:ext cx="884744" cy="8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27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fondo carmo.jpg"/>
          <p:cNvPicPr>
            <a:picLocks noChangeAspect="1"/>
          </p:cNvPicPr>
          <p:nvPr/>
        </p:nvPicPr>
        <p:blipFill>
          <a:blip r:embed="rId5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5" name="Picture 2" descr="http://www.amigosdocaster.org/img/adclogo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</a:t>
            </a:r>
            <a:r>
              <a:rPr lang="pt-PT" i="1" dirty="0"/>
              <a:t>pela noite</a:t>
            </a:r>
          </a:p>
        </p:txBody>
      </p:sp>
      <p:sp>
        <p:nvSpPr>
          <p:cNvPr id="7" name="Rectangle 6"/>
          <p:cNvSpPr/>
          <p:nvPr/>
        </p:nvSpPr>
        <p:spPr>
          <a:xfrm>
            <a:off x="1673424" y="836712"/>
            <a:ext cx="6192688" cy="151216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dirty="0" smtClean="0"/>
              <a:t>Qual é?</a:t>
            </a:r>
            <a:endParaRPr lang="pt-PT" sz="2400" dirty="0"/>
          </a:p>
        </p:txBody>
      </p:sp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1331640" y="2614843"/>
            <a:ext cx="687625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pt-PT" u="sng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Orca</a:t>
            </a:r>
            <a:endParaRPr lang="pt-PT" u="sng" dirty="0"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pt-PT" u="sng" dirty="0">
              <a:latin typeface="Calibri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367542" y="393744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PT"/>
          </a:p>
        </p:txBody>
      </p:sp>
      <p:pic>
        <p:nvPicPr>
          <p:cNvPr id="3" name="killer whales calls and clicks - heike vest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9" name="Picture 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6506" y="-1"/>
            <a:ext cx="4827494" cy="807329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62" y="928"/>
            <a:ext cx="884744" cy="8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878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fondo carmo.jpg"/>
          <p:cNvPicPr>
            <a:picLocks noChangeAspect="1"/>
          </p:cNvPicPr>
          <p:nvPr/>
        </p:nvPicPr>
        <p:blipFill>
          <a:blip r:embed="rId5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5" name="Picture 2" descr="http://www.amigosdocaster.org/img/adclogo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</a:t>
            </a:r>
            <a:r>
              <a:rPr lang="pt-PT" i="1" dirty="0"/>
              <a:t>pela noite</a:t>
            </a:r>
          </a:p>
        </p:txBody>
      </p:sp>
      <p:sp>
        <p:nvSpPr>
          <p:cNvPr id="7" name="Rectangle 6"/>
          <p:cNvSpPr/>
          <p:nvPr/>
        </p:nvSpPr>
        <p:spPr>
          <a:xfrm>
            <a:off x="1654898" y="836712"/>
            <a:ext cx="6192688" cy="151216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dirty="0" smtClean="0"/>
              <a:t>Qual é?</a:t>
            </a:r>
            <a:endParaRPr lang="pt-PT" sz="2400" dirty="0"/>
          </a:p>
        </p:txBody>
      </p:sp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1331640" y="2614843"/>
            <a:ext cx="687625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pt-PT" u="sng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Corvo</a:t>
            </a:r>
            <a:endParaRPr lang="pt-PT" u="sng" dirty="0"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pt-PT" dirty="0">
              <a:latin typeface="Calibri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367542" y="393744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PT"/>
          </a:p>
        </p:txBody>
      </p:sp>
      <p:pic>
        <p:nvPicPr>
          <p:cNvPr id="3" name="kolkrabe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9" name="Picture 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6506" y="-1"/>
            <a:ext cx="4827494" cy="807329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62" y="928"/>
            <a:ext cx="884744" cy="8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106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fondo carmo.jpg"/>
          <p:cNvPicPr>
            <a:picLocks noChangeAspect="1"/>
          </p:cNvPicPr>
          <p:nvPr/>
        </p:nvPicPr>
        <p:blipFill>
          <a:blip r:embed="rId5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5" name="Picture 2" descr="http://www.amigosdocaster.org/img/adclogo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</a:t>
            </a:r>
            <a:r>
              <a:rPr lang="pt-PT" i="1" dirty="0"/>
              <a:t>pela noite</a:t>
            </a:r>
          </a:p>
        </p:txBody>
      </p:sp>
      <p:sp>
        <p:nvSpPr>
          <p:cNvPr id="7" name="Rectangle 6"/>
          <p:cNvSpPr/>
          <p:nvPr/>
        </p:nvSpPr>
        <p:spPr>
          <a:xfrm>
            <a:off x="1673424" y="836712"/>
            <a:ext cx="6192688" cy="151216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dirty="0" smtClean="0"/>
              <a:t>Qual é?</a:t>
            </a:r>
            <a:endParaRPr lang="pt-PT" sz="2400" dirty="0"/>
          </a:p>
        </p:txBody>
      </p:sp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1331640" y="2614843"/>
            <a:ext cx="687625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pt-PT" u="sng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Morcego</a:t>
            </a:r>
            <a:endParaRPr lang="pt-PT" u="sng" dirty="0"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pt-PT" u="sng" dirty="0">
              <a:latin typeface="Calibri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367542" y="393744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PT"/>
          </a:p>
        </p:txBody>
      </p:sp>
      <p:pic>
        <p:nvPicPr>
          <p:cNvPr id="3" name="Pipistrellus_pygmaeu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9" name="Picture 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6506" y="-1"/>
            <a:ext cx="4827494" cy="807329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62" y="928"/>
            <a:ext cx="884744" cy="8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858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2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fondo carmo.jpg"/>
          <p:cNvPicPr>
            <a:picLocks noChangeAspect="1"/>
          </p:cNvPicPr>
          <p:nvPr/>
        </p:nvPicPr>
        <p:blipFill>
          <a:blip r:embed="rId5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5" name="Picture 2" descr="http://www.amigosdocaster.org/img/adclogo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</a:t>
            </a:r>
            <a:r>
              <a:rPr lang="pt-PT" i="1" dirty="0"/>
              <a:t>pela noite</a:t>
            </a:r>
          </a:p>
        </p:txBody>
      </p:sp>
      <p:sp>
        <p:nvSpPr>
          <p:cNvPr id="7" name="Rectangle 6"/>
          <p:cNvSpPr/>
          <p:nvPr/>
        </p:nvSpPr>
        <p:spPr>
          <a:xfrm>
            <a:off x="1673424" y="836712"/>
            <a:ext cx="6192688" cy="151216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dirty="0" smtClean="0"/>
              <a:t>Qual é?</a:t>
            </a:r>
            <a:endParaRPr lang="pt-PT" sz="2400" dirty="0"/>
          </a:p>
        </p:txBody>
      </p:sp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1331640" y="2614843"/>
            <a:ext cx="687625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pt-PT" u="sng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Rã</a:t>
            </a:r>
            <a:endParaRPr lang="pt-PT" u="sng" dirty="0"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pt-PT" u="sng" dirty="0">
              <a:latin typeface="Calibri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367542" y="393744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PT"/>
          </a:p>
        </p:txBody>
      </p:sp>
      <p:pic>
        <p:nvPicPr>
          <p:cNvPr id="4" name="Rana_perez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9" name="Picture 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6506" y="-1"/>
            <a:ext cx="4827494" cy="807329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62" y="928"/>
            <a:ext cx="884744" cy="8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806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4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fondo carmo.jpg"/>
          <p:cNvPicPr>
            <a:picLocks noChangeAspect="1"/>
          </p:cNvPicPr>
          <p:nvPr/>
        </p:nvPicPr>
        <p:blipFill>
          <a:blip r:embed="rId5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5" name="Picture 2" descr="http://www.amigosdocaster.org/img/adclogo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</a:t>
            </a:r>
            <a:r>
              <a:rPr lang="pt-PT" i="1" dirty="0"/>
              <a:t>pela noite</a:t>
            </a:r>
          </a:p>
        </p:txBody>
      </p:sp>
      <p:sp>
        <p:nvSpPr>
          <p:cNvPr id="7" name="Rectangle 6"/>
          <p:cNvSpPr/>
          <p:nvPr/>
        </p:nvSpPr>
        <p:spPr>
          <a:xfrm>
            <a:off x="1640767" y="1016732"/>
            <a:ext cx="6192688" cy="151216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dirty="0" smtClean="0"/>
              <a:t>Qual é?</a:t>
            </a:r>
            <a:endParaRPr lang="pt-PT" sz="2400" dirty="0"/>
          </a:p>
        </p:txBody>
      </p:sp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1331640" y="2614843"/>
            <a:ext cx="687625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pt-PT" u="sng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Coruja do mato</a:t>
            </a:r>
            <a:endParaRPr lang="pt-PT" u="sng" dirty="0"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pt-PT" u="sng" dirty="0">
              <a:latin typeface="Calibri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367542" y="393744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PT"/>
          </a:p>
        </p:txBody>
      </p:sp>
      <p:pic>
        <p:nvPicPr>
          <p:cNvPr id="3" name="Strix_aluc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9" name="Picture 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6506" y="-1"/>
            <a:ext cx="4827494" cy="807329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62" y="928"/>
            <a:ext cx="884744" cy="8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899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7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ndo carmo.jpg"/>
          <p:cNvPicPr>
            <a:picLocks noChangeAspect="1"/>
          </p:cNvPicPr>
          <p:nvPr/>
        </p:nvPicPr>
        <p:blipFill>
          <a:blip r:embed="rId3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5" name="Picture 2" descr="http://www.amigosdocaster.org/img/adclogo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</a:t>
            </a:r>
            <a:r>
              <a:rPr lang="pt-PT" i="1" dirty="0"/>
              <a:t>pela noite</a:t>
            </a:r>
          </a:p>
        </p:txBody>
      </p:sp>
      <p:sp>
        <p:nvSpPr>
          <p:cNvPr id="7" name="Rectangle 6"/>
          <p:cNvSpPr/>
          <p:nvPr/>
        </p:nvSpPr>
        <p:spPr>
          <a:xfrm>
            <a:off x="1619672" y="908719"/>
            <a:ext cx="6192688" cy="12906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dirty="0" smtClean="0"/>
              <a:t>Borboletas</a:t>
            </a:r>
            <a:endParaRPr lang="pt-PT" sz="2400" dirty="0"/>
          </a:p>
        </p:txBody>
      </p:sp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1331640" y="2199345"/>
            <a:ext cx="6876256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pt-PT" dirty="0">
                <a:latin typeface="Calibri" pitchFamily="34" charset="0"/>
                <a:ea typeface="Times New Roman" pitchFamily="18" charset="0"/>
                <a:cs typeface="Arial" pitchFamily="34" charset="0"/>
              </a:rPr>
              <a:t>Elas voam e comem à noite e, portanto, não precisam ter cores brilhantes.  Ficam camufladas </a:t>
            </a:r>
            <a:r>
              <a:rPr lang="pt-PT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em </a:t>
            </a:r>
            <a:r>
              <a:rPr lang="pt-PT" dirty="0">
                <a:latin typeface="Calibri" pitchFamily="34" charset="0"/>
                <a:ea typeface="Times New Roman" pitchFamily="18" charset="0"/>
                <a:cs typeface="Arial" pitchFamily="34" charset="0"/>
              </a:rPr>
              <a:t>meio  ao  ambiente  em  que  encontram,  dificultando  a  tarefa  dos  predadores.  Além  disso </a:t>
            </a:r>
            <a:r>
              <a:rPr lang="pt-PT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desenvolveram  </a:t>
            </a:r>
            <a:r>
              <a:rPr lang="pt-PT" dirty="0">
                <a:latin typeface="Calibri" pitchFamily="34" charset="0"/>
                <a:ea typeface="Times New Roman" pitchFamily="18" charset="0"/>
                <a:cs typeface="Arial" pitchFamily="34" charset="0"/>
              </a:rPr>
              <a:t>uma  audição  aguçadíssima  para  captar  o  barulho  dos  morcegos  e  conseguir </a:t>
            </a:r>
            <a:r>
              <a:rPr lang="pt-PT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fugir </a:t>
            </a:r>
            <a:r>
              <a:rPr lang="pt-PT" dirty="0">
                <a:latin typeface="Calibri" pitchFamily="34" charset="0"/>
                <a:ea typeface="Times New Roman" pitchFamily="18" charset="0"/>
                <a:cs typeface="Arial" pitchFamily="34" charset="0"/>
              </a:rPr>
              <a:t>deles. 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367542" y="393744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PT"/>
          </a:p>
        </p:txBody>
      </p:sp>
      <p:pic>
        <p:nvPicPr>
          <p:cNvPr id="13" name="Picture 12" descr="http://www.jardiland.pt/wp-content/uploads/2013/02/GusanoSeda2.jpg">
            <a:hlinkClick r:id="rId6"/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114986"/>
            <a:ext cx="2659358" cy="1976859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7"/>
          <p:cNvSpPr/>
          <p:nvPr/>
        </p:nvSpPr>
        <p:spPr>
          <a:xfrm>
            <a:off x="5185263" y="6068300"/>
            <a:ext cx="4572000" cy="2174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PT" sz="800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http://</a:t>
            </a:r>
            <a:r>
              <a:rPr lang="pt-PT" sz="800" dirty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www.jardiland.pt/animais-2/de-bicho-da-seda-a-mariposa</a:t>
            </a:r>
            <a:r>
              <a:rPr lang="pt-PT" sz="800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endParaRPr lang="pt-PT" sz="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350404" y="3723997"/>
            <a:ext cx="401368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dirty="0"/>
              <a:t>Frequentemente  as  mariposas  mostram  o  comportamento  de  voar  em  círculos  em  volta  de </a:t>
            </a:r>
            <a:r>
              <a:rPr lang="pt-PT" dirty="0" smtClean="0"/>
              <a:t>luzes</a:t>
            </a:r>
            <a:r>
              <a:rPr lang="pt-PT" dirty="0"/>
              <a:t>, principalmente de luzes artificiais,  a razão  ainda é desconhecida. Uma  hipótese  é que </a:t>
            </a:r>
            <a:r>
              <a:rPr lang="pt-PT" dirty="0" smtClean="0"/>
              <a:t>elas </a:t>
            </a:r>
            <a:r>
              <a:rPr lang="pt-PT" dirty="0"/>
              <a:t>usam a luz, tal como outros animais, entre eles a tartaruga,  para encontrarem o </a:t>
            </a:r>
            <a:r>
              <a:rPr lang="pt-PT" dirty="0" smtClean="0"/>
              <a:t>caminho que </a:t>
            </a:r>
            <a:r>
              <a:rPr lang="pt-PT" dirty="0"/>
              <a:t>querem seguir.</a:t>
            </a:r>
          </a:p>
        </p:txBody>
      </p:sp>
      <p:pic>
        <p:nvPicPr>
          <p:cNvPr id="11" name="Picture 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6506" y="-1"/>
            <a:ext cx="4827494" cy="807329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62" y="928"/>
            <a:ext cx="884744" cy="8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40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ndo carmo.jpg"/>
          <p:cNvPicPr>
            <a:picLocks noChangeAspect="1"/>
          </p:cNvPicPr>
          <p:nvPr/>
        </p:nvPicPr>
        <p:blipFill>
          <a:blip r:embed="rId3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5" name="Picture 2" descr="http://www.amigosdocaster.org/img/adclogo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</a:t>
            </a:r>
            <a:r>
              <a:rPr lang="pt-PT" i="1" dirty="0"/>
              <a:t>pela noite</a:t>
            </a:r>
          </a:p>
        </p:txBody>
      </p:sp>
      <p:sp>
        <p:nvSpPr>
          <p:cNvPr id="7" name="Rectangle 6"/>
          <p:cNvSpPr/>
          <p:nvPr/>
        </p:nvSpPr>
        <p:spPr>
          <a:xfrm>
            <a:off x="1673424" y="878699"/>
            <a:ext cx="6192688" cy="151216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dirty="0" smtClean="0"/>
              <a:t>Borboletas</a:t>
            </a:r>
            <a:endParaRPr lang="pt-PT" sz="2400" dirty="0"/>
          </a:p>
        </p:txBody>
      </p:sp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1331640" y="2337844"/>
            <a:ext cx="687625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pt-PT" dirty="0">
                <a:latin typeface="Calibri" pitchFamily="34" charset="0"/>
                <a:ea typeface="Times New Roman" pitchFamily="18" charset="0"/>
                <a:cs typeface="Arial" pitchFamily="34" charset="0"/>
              </a:rPr>
              <a:t>Larvas de mariposa, ou lagartas, entram no estado de Pupa, onde irão se desenvolver até sair </a:t>
            </a:r>
            <a:r>
              <a:rPr lang="pt-PT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na </a:t>
            </a:r>
            <a:r>
              <a:rPr lang="pt-PT" dirty="0">
                <a:latin typeface="Calibri" pitchFamily="34" charset="0"/>
                <a:ea typeface="Times New Roman" pitchFamily="18" charset="0"/>
                <a:cs typeface="Arial" pitchFamily="34" charset="0"/>
              </a:rPr>
              <a:t>fase adulta já com asas. Algumas lagartas de mariposa fazem buracos no chão, onde ficam </a:t>
            </a:r>
            <a:r>
              <a:rPr lang="pt-PT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até </a:t>
            </a:r>
            <a:r>
              <a:rPr lang="pt-PT" dirty="0">
                <a:latin typeface="Calibri" pitchFamily="34" charset="0"/>
                <a:ea typeface="Times New Roman" pitchFamily="18" charset="0"/>
                <a:cs typeface="Arial" pitchFamily="34" charset="0"/>
              </a:rPr>
              <a:t>se tornarem mariposas adultas</a:t>
            </a:r>
          </a:p>
        </p:txBody>
      </p:sp>
      <p:sp>
        <p:nvSpPr>
          <p:cNvPr id="9" name="Rectangle 8"/>
          <p:cNvSpPr/>
          <p:nvPr/>
        </p:nvSpPr>
        <p:spPr>
          <a:xfrm>
            <a:off x="1401475" y="5509681"/>
            <a:ext cx="68574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dirty="0"/>
              <a:t>Tal como as borboletas diurnas, também as traças são importantes na polinização e na cadeia </a:t>
            </a:r>
            <a:r>
              <a:rPr lang="pt-PT" dirty="0" smtClean="0"/>
              <a:t>alimentar</a:t>
            </a:r>
            <a:r>
              <a:rPr lang="pt-PT" dirty="0"/>
              <a:t>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89" t="10077"/>
          <a:stretch/>
        </p:blipFill>
        <p:spPr>
          <a:xfrm rot="16200000">
            <a:off x="3637204" y="2801345"/>
            <a:ext cx="2157625" cy="3212974"/>
          </a:xfrm>
          <a:prstGeom prst="rect">
            <a:avLst/>
          </a:prstGeom>
        </p:spPr>
      </p:pic>
      <p:pic>
        <p:nvPicPr>
          <p:cNvPr id="10" name="Picture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6506" y="-1"/>
            <a:ext cx="4827494" cy="807329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62" y="928"/>
            <a:ext cx="884744" cy="8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28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67544" y="1815972"/>
            <a:ext cx="827722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449263" algn="just" eaLnBrk="0" hangingPunct="0">
              <a:defRPr/>
            </a:pPr>
            <a:r>
              <a:rPr lang="pt-PT" sz="2000" b="1" dirty="0">
                <a:latin typeface="+mj-lt"/>
                <a:ea typeface="Times New Roman" pitchFamily="18" charset="0"/>
              </a:rPr>
              <a:t>ACTIVIDADE </a:t>
            </a:r>
            <a:r>
              <a:rPr lang="pt-PT" sz="2000" b="1" dirty="0" smtClean="0">
                <a:latin typeface="+mj-lt"/>
                <a:ea typeface="Times New Roman" pitchFamily="18" charset="0"/>
              </a:rPr>
              <a:t>2. </a:t>
            </a:r>
          </a:p>
          <a:p>
            <a:pPr indent="449263" algn="just" eaLnBrk="0" hangingPunct="0">
              <a:defRPr/>
            </a:pPr>
            <a:endParaRPr lang="pt-PT" sz="2000" dirty="0" smtClean="0">
              <a:latin typeface="+mj-lt"/>
            </a:endParaRPr>
          </a:p>
          <a:p>
            <a:pPr indent="449263" algn="just" eaLnBrk="0" hangingPunct="0">
              <a:defRPr/>
            </a:pPr>
            <a:r>
              <a:rPr lang="pt-PT" sz="2000" b="1" dirty="0" smtClean="0">
                <a:latin typeface="+mj-lt"/>
              </a:rPr>
              <a:t>Vamos </a:t>
            </a:r>
            <a:r>
              <a:rPr lang="pt-PT" sz="2000" b="1" dirty="0">
                <a:latin typeface="+mj-lt"/>
              </a:rPr>
              <a:t>agora fazer um JOGO para tentar descobrir onde estão as borboletas nas imagens.</a:t>
            </a:r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6506" y="-1"/>
            <a:ext cx="4827494" cy="807329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62" y="928"/>
            <a:ext cx="884744" cy="8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365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ndo carmo.jpg"/>
          <p:cNvPicPr>
            <a:picLocks noChangeAspect="1"/>
          </p:cNvPicPr>
          <p:nvPr/>
        </p:nvPicPr>
        <p:blipFill>
          <a:blip r:embed="rId3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5" name="Picture 2" descr="http://www.amigosdocaster.org/img/adclogo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</a:t>
            </a:r>
            <a:r>
              <a:rPr lang="pt-PT" i="1" dirty="0"/>
              <a:t>pela noite</a:t>
            </a:r>
          </a:p>
        </p:txBody>
      </p:sp>
      <p:sp>
        <p:nvSpPr>
          <p:cNvPr id="7" name="Rectangle 6"/>
          <p:cNvSpPr/>
          <p:nvPr/>
        </p:nvSpPr>
        <p:spPr>
          <a:xfrm>
            <a:off x="1619672" y="1052736"/>
            <a:ext cx="6192688" cy="11521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dirty="0" smtClean="0"/>
              <a:t>História Natural</a:t>
            </a:r>
            <a:endParaRPr lang="pt-PT" sz="2400" dirty="0"/>
          </a:p>
        </p:txBody>
      </p:sp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1403648" y="2199347"/>
            <a:ext cx="6804248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O conceito de </a:t>
            </a:r>
            <a:r>
              <a:rPr kumimoji="0" lang="pt-PT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História Natural</a:t>
            </a:r>
            <a:r>
              <a:rPr kumimoji="0" lang="pt-PT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surge do interesse pela evolução histórica dos ecossistemas motivou o nascimento das disciplinas da </a:t>
            </a:r>
            <a:r>
              <a:rPr kumimoji="0" lang="pt-PT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Ecologia Histórica</a:t>
            </a:r>
            <a:r>
              <a:rPr kumimoji="0" lang="pt-PT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(das Ciências Naturais) e da </a:t>
            </a:r>
            <a:r>
              <a:rPr kumimoji="0" lang="pt-PT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História Ambiental</a:t>
            </a:r>
            <a:r>
              <a:rPr kumimoji="0" lang="pt-PT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(das Humanidades), que funcionam como pontos de encontro entre áreas como a ecologia, a arqueologia, a geografia e a história</a:t>
            </a:r>
            <a:endParaRPr kumimoji="0" lang="pt-PT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2483768" y="3861048"/>
            <a:ext cx="392392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pt-PT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levantamentos atuais de fauna e flora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pt-PT" sz="1600" b="1" dirty="0">
                <a:latin typeface="Calibri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pt-PT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mapas e documentos históricos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pt-PT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descrições literárias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pt-PT" sz="1600" b="1" dirty="0">
                <a:latin typeface="Calibri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pt-PT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estudos de </a:t>
            </a:r>
            <a:r>
              <a:rPr kumimoji="0" lang="pt-PT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paleoecologia</a:t>
            </a:r>
            <a:endParaRPr kumimoji="0" lang="pt-PT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pt-PT" sz="1600" b="1" dirty="0">
                <a:latin typeface="Calibri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pt-PT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estudos de etnografia e </a:t>
            </a:r>
            <a:r>
              <a:rPr kumimoji="0" lang="pt-PT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etnobiologia</a:t>
            </a:r>
            <a:endParaRPr kumimoji="0" lang="pt-PT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pt-PT" sz="1600" b="1" dirty="0">
                <a:latin typeface="Calibri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pt-PT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desenhos, quadros e fotografias históricas</a:t>
            </a:r>
            <a:endParaRPr kumimoji="0" lang="pt-PT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9156" name="Picture 4" descr="http://4.bp.blogspot.com/_EHtylpxevno/Sf9eTfLBEXI/AAAAAAAABGI/6Nw4v61z_No/s400/vista_2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3933056"/>
            <a:ext cx="2011396" cy="1800200"/>
          </a:xfrm>
          <a:prstGeom prst="rect">
            <a:avLst/>
          </a:prstGeom>
          <a:noFill/>
        </p:spPr>
      </p:pic>
      <p:pic>
        <p:nvPicPr>
          <p:cNvPr id="49160" name="Picture 8" descr="http://portal.icnb.pt/NR/rdonlyres/6F71FABE-5A4C-4A89-8FAB-F9899B427225/7447/Pega_Azul_Marcos_Oliveira_32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88224" y="3717032"/>
            <a:ext cx="2330147" cy="1944216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6506" y="-1"/>
            <a:ext cx="4827494" cy="807329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62" y="928"/>
            <a:ext cx="884744" cy="80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fondo carmo.jpg"/>
          <p:cNvPicPr>
            <a:picLocks noChangeAspect="1"/>
          </p:cNvPicPr>
          <p:nvPr/>
        </p:nvPicPr>
        <p:blipFill>
          <a:blip r:embed="rId3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5" name="Picture 2" descr="http://www.amigosdocaster.org/img/adclogo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</a:t>
            </a:r>
            <a:r>
              <a:rPr lang="pt-PT" i="1" dirty="0"/>
              <a:t>pela noite</a:t>
            </a:r>
          </a:p>
        </p:txBody>
      </p:sp>
      <p:sp>
        <p:nvSpPr>
          <p:cNvPr id="7" name="Rectangle 6"/>
          <p:cNvSpPr/>
          <p:nvPr/>
        </p:nvSpPr>
        <p:spPr>
          <a:xfrm>
            <a:off x="1619672" y="836712"/>
            <a:ext cx="6192688" cy="93610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dirty="0" smtClean="0"/>
              <a:t>Onde está?</a:t>
            </a:r>
            <a:endParaRPr lang="pt-PT" sz="24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367542" y="393744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PT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819763" y="1131029"/>
            <a:ext cx="3792505" cy="5364111"/>
          </a:xfrm>
          <a:prstGeom prst="rect">
            <a:avLst/>
          </a:prstGeom>
        </p:spPr>
      </p:pic>
      <p:pic>
        <p:nvPicPr>
          <p:cNvPr id="8" name="Picture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6506" y="-1"/>
            <a:ext cx="4827494" cy="807329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62" y="928"/>
            <a:ext cx="884744" cy="8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071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fondo carmo.jpg"/>
          <p:cNvPicPr>
            <a:picLocks noChangeAspect="1"/>
          </p:cNvPicPr>
          <p:nvPr/>
        </p:nvPicPr>
        <p:blipFill>
          <a:blip r:embed="rId3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5" name="Picture 2" descr="http://www.amigosdocaster.org/img/adclogo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</a:t>
            </a:r>
            <a:r>
              <a:rPr lang="pt-PT" i="1" dirty="0"/>
              <a:t>pela noite</a:t>
            </a:r>
          </a:p>
        </p:txBody>
      </p:sp>
      <p:sp>
        <p:nvSpPr>
          <p:cNvPr id="7" name="Rectangle 6"/>
          <p:cNvSpPr/>
          <p:nvPr/>
        </p:nvSpPr>
        <p:spPr>
          <a:xfrm>
            <a:off x="1619672" y="836712"/>
            <a:ext cx="6192688" cy="93610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dirty="0" smtClean="0"/>
              <a:t>Onde está?</a:t>
            </a:r>
            <a:endParaRPr lang="pt-PT" sz="24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367542" y="393744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PT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837523" y="1138272"/>
            <a:ext cx="3792505" cy="5364111"/>
          </a:xfrm>
          <a:prstGeom prst="rect">
            <a:avLst/>
          </a:prstGeom>
        </p:spPr>
      </p:pic>
      <p:pic>
        <p:nvPicPr>
          <p:cNvPr id="8" name="Picture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6506" y="-1"/>
            <a:ext cx="4827494" cy="807329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62" y="928"/>
            <a:ext cx="884744" cy="8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255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fondo carmo.jpg"/>
          <p:cNvPicPr>
            <a:picLocks noChangeAspect="1"/>
          </p:cNvPicPr>
          <p:nvPr/>
        </p:nvPicPr>
        <p:blipFill>
          <a:blip r:embed="rId3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5" name="Picture 2" descr="http://www.amigosdocaster.org/img/adclogo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</a:t>
            </a:r>
            <a:r>
              <a:rPr lang="pt-PT" i="1" dirty="0"/>
              <a:t>pela noite</a:t>
            </a:r>
          </a:p>
        </p:txBody>
      </p:sp>
      <p:sp>
        <p:nvSpPr>
          <p:cNvPr id="7" name="Rectangle 6"/>
          <p:cNvSpPr/>
          <p:nvPr/>
        </p:nvSpPr>
        <p:spPr>
          <a:xfrm>
            <a:off x="1619672" y="836712"/>
            <a:ext cx="6192688" cy="93610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dirty="0" smtClean="0"/>
              <a:t>Onde está?</a:t>
            </a:r>
            <a:endParaRPr lang="pt-PT" sz="24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367542" y="393744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PT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842479" y="1126074"/>
            <a:ext cx="3816425" cy="5397944"/>
          </a:xfrm>
          <a:prstGeom prst="rect">
            <a:avLst/>
          </a:prstGeom>
        </p:spPr>
      </p:pic>
      <p:pic>
        <p:nvPicPr>
          <p:cNvPr id="8" name="Picture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6506" y="-1"/>
            <a:ext cx="4827494" cy="807329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62" y="928"/>
            <a:ext cx="884744" cy="8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742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fondo carmo.jpg"/>
          <p:cNvPicPr>
            <a:picLocks noChangeAspect="1"/>
          </p:cNvPicPr>
          <p:nvPr/>
        </p:nvPicPr>
        <p:blipFill>
          <a:blip r:embed="rId3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5" name="Picture 2" descr="http://www.amigosdocaster.org/img/adclogo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</a:t>
            </a:r>
            <a:r>
              <a:rPr lang="pt-PT" i="1" dirty="0"/>
              <a:t>pela noite</a:t>
            </a:r>
          </a:p>
        </p:txBody>
      </p:sp>
      <p:sp>
        <p:nvSpPr>
          <p:cNvPr id="7" name="Rectangle 6"/>
          <p:cNvSpPr/>
          <p:nvPr/>
        </p:nvSpPr>
        <p:spPr>
          <a:xfrm>
            <a:off x="1619672" y="836712"/>
            <a:ext cx="6192688" cy="93610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dirty="0" smtClean="0"/>
              <a:t>Onde está?</a:t>
            </a:r>
            <a:endParaRPr lang="pt-PT" sz="24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367542" y="393744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PT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03568" y="932936"/>
            <a:ext cx="4053496" cy="5733256"/>
          </a:xfrm>
          <a:prstGeom prst="rect">
            <a:avLst/>
          </a:prstGeom>
        </p:spPr>
      </p:pic>
      <p:pic>
        <p:nvPicPr>
          <p:cNvPr id="8" name="Picture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6506" y="-1"/>
            <a:ext cx="4827494" cy="807329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62" y="928"/>
            <a:ext cx="884744" cy="8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791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fondo carmo.jpg"/>
          <p:cNvPicPr>
            <a:picLocks noChangeAspect="1"/>
          </p:cNvPicPr>
          <p:nvPr/>
        </p:nvPicPr>
        <p:blipFill>
          <a:blip r:embed="rId3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5" name="Picture 2" descr="http://www.amigosdocaster.org/img/adclogo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</a:t>
            </a:r>
            <a:r>
              <a:rPr lang="pt-PT" i="1" dirty="0"/>
              <a:t>pela noite</a:t>
            </a:r>
          </a:p>
        </p:txBody>
      </p:sp>
      <p:sp>
        <p:nvSpPr>
          <p:cNvPr id="7" name="Rectangle 6"/>
          <p:cNvSpPr/>
          <p:nvPr/>
        </p:nvSpPr>
        <p:spPr>
          <a:xfrm>
            <a:off x="1619672" y="836712"/>
            <a:ext cx="6192688" cy="93610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dirty="0" smtClean="0"/>
              <a:t>Onde está?</a:t>
            </a:r>
            <a:endParaRPr lang="pt-PT" sz="24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367542" y="393744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PT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921413" y="1214832"/>
            <a:ext cx="3849853" cy="5445224"/>
          </a:xfrm>
          <a:prstGeom prst="rect">
            <a:avLst/>
          </a:prstGeom>
        </p:spPr>
      </p:pic>
      <p:pic>
        <p:nvPicPr>
          <p:cNvPr id="8" name="Picture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6506" y="-1"/>
            <a:ext cx="4827494" cy="807329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62" y="928"/>
            <a:ext cx="884744" cy="8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1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5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Urbana</a:t>
            </a:r>
            <a:endParaRPr lang="pt-PT" i="1" dirty="0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3786188"/>
            <a:ext cx="9144000" cy="217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150000"/>
              </a:lnSpc>
              <a:tabLst>
                <a:tab pos="449263" algn="r"/>
                <a:tab pos="2700338" algn="ctr"/>
                <a:tab pos="5400675" algn="r"/>
              </a:tabLst>
              <a:defRPr/>
            </a:pPr>
            <a:r>
              <a:rPr lang="pt-PT" sz="2000" b="1" dirty="0">
                <a:latin typeface="+mn-lt"/>
                <a:cs typeface="Times New Roman" pitchFamily="18" charset="0"/>
              </a:rPr>
              <a:t>AmBioDiv ~ Valor Natural</a:t>
            </a:r>
          </a:p>
          <a:p>
            <a:pPr algn="ctr">
              <a:lnSpc>
                <a:spcPct val="150000"/>
              </a:lnSpc>
              <a:tabLst>
                <a:tab pos="449263" algn="r"/>
                <a:tab pos="2700338" algn="ctr"/>
                <a:tab pos="5400675" algn="r"/>
              </a:tabLst>
              <a:defRPr/>
            </a:pPr>
            <a:r>
              <a:rPr lang="pt-PT" sz="2000" b="1" dirty="0">
                <a:latin typeface="+mn-lt"/>
                <a:cs typeface="Times New Roman" pitchFamily="18" charset="0"/>
              </a:rPr>
              <a:t>Ambiente, Conservação da Natureza e Sustentabilidade, Lda.</a:t>
            </a:r>
          </a:p>
          <a:p>
            <a:pPr algn="ctr">
              <a:lnSpc>
                <a:spcPct val="150000"/>
              </a:lnSpc>
              <a:tabLst>
                <a:tab pos="449263" algn="r"/>
                <a:tab pos="2700338" algn="ctr"/>
                <a:tab pos="5400675" algn="r"/>
              </a:tabLst>
              <a:defRPr/>
            </a:pPr>
            <a:r>
              <a:rPr lang="pt-PT" sz="1600" dirty="0">
                <a:latin typeface="+mn-lt"/>
                <a:cs typeface="Times New Roman" pitchFamily="18" charset="0"/>
              </a:rPr>
              <a:t>R. </a:t>
            </a:r>
            <a:r>
              <a:rPr lang="pt-PT" sz="1600" dirty="0" smtClean="0">
                <a:latin typeface="+mn-lt"/>
                <a:cs typeface="Times New Roman" pitchFamily="18" charset="0"/>
              </a:rPr>
              <a:t>Manuel Marques, Nº14C 1750-171 </a:t>
            </a:r>
            <a:r>
              <a:rPr lang="pt-PT" sz="1600" dirty="0">
                <a:latin typeface="+mn-lt"/>
                <a:cs typeface="Times New Roman" pitchFamily="18" charset="0"/>
              </a:rPr>
              <a:t>Lisboa</a:t>
            </a:r>
            <a:endParaRPr lang="pt-PT" sz="1600" dirty="0">
              <a:latin typeface="+mn-lt"/>
              <a:cs typeface="Arial" charset="0"/>
            </a:endParaRPr>
          </a:p>
          <a:p>
            <a:pPr algn="ctr" eaLnBrk="0" hangingPunct="0">
              <a:lnSpc>
                <a:spcPct val="150000"/>
              </a:lnSpc>
              <a:tabLst>
                <a:tab pos="449263" algn="r"/>
                <a:tab pos="2700338" algn="ctr"/>
                <a:tab pos="5400675" algn="r"/>
              </a:tabLst>
              <a:defRPr/>
            </a:pPr>
            <a:r>
              <a:rPr lang="pt-PT" sz="1600" dirty="0" err="1">
                <a:latin typeface="+mn-lt"/>
                <a:cs typeface="Times New Roman" pitchFamily="18" charset="0"/>
              </a:rPr>
              <a:t>Tel.</a:t>
            </a:r>
            <a:r>
              <a:rPr lang="pt-PT" sz="1600" dirty="0">
                <a:latin typeface="+mn-lt"/>
                <a:cs typeface="Times New Roman" pitchFamily="18" charset="0"/>
              </a:rPr>
              <a:t>:  (+351) 217 975 132; Fax: (+351) 217 979 141</a:t>
            </a:r>
          </a:p>
          <a:p>
            <a:pPr algn="ctr" eaLnBrk="0" hangingPunct="0">
              <a:lnSpc>
                <a:spcPct val="150000"/>
              </a:lnSpc>
              <a:tabLst>
                <a:tab pos="449263" algn="r"/>
                <a:tab pos="2700338" algn="ctr"/>
                <a:tab pos="5400675" algn="r"/>
              </a:tabLst>
              <a:defRPr/>
            </a:pPr>
            <a:r>
              <a:rPr lang="pt-PT" sz="1600" dirty="0" err="1">
                <a:latin typeface="+mn-lt"/>
                <a:cs typeface="Times New Roman" pitchFamily="18" charset="0"/>
              </a:rPr>
              <a:t>ambiodiv@ambiodiv.com</a:t>
            </a:r>
            <a:r>
              <a:rPr lang="pt-PT" sz="1600" dirty="0">
                <a:latin typeface="+mn-lt"/>
                <a:cs typeface="Times New Roman" pitchFamily="18" charset="0"/>
              </a:rPr>
              <a:t>; </a:t>
            </a:r>
            <a:r>
              <a:rPr lang="pt-PT" sz="1600" dirty="0" err="1">
                <a:latin typeface="+mn-lt"/>
                <a:cs typeface="Times New Roman" pitchFamily="18" charset="0"/>
              </a:rPr>
              <a:t>www.ambiodiv.com</a:t>
            </a:r>
            <a:endParaRPr lang="pt-PT" sz="1600" dirty="0">
              <a:latin typeface="+mn-lt"/>
              <a:cs typeface="Arial" charset="0"/>
            </a:endParaRPr>
          </a:p>
        </p:txBody>
      </p:sp>
      <p:pic>
        <p:nvPicPr>
          <p:cNvPr id="8" name="Picture 17" descr="IMGP0217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000125"/>
            <a:ext cx="9144000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18"/>
          <p:cNvSpPr txBox="1"/>
          <p:nvPr/>
        </p:nvSpPr>
        <p:spPr>
          <a:xfrm>
            <a:off x="0" y="1000125"/>
            <a:ext cx="91440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3200" dirty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Obrigado pela Atenção!</a:t>
            </a:r>
          </a:p>
        </p:txBody>
      </p:sp>
      <p:pic>
        <p:nvPicPr>
          <p:cNvPr id="10" name="Picture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6506" y="-1"/>
            <a:ext cx="4827494" cy="807329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62" y="928"/>
            <a:ext cx="884744" cy="80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4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algn="just"/>
            <a:endParaRPr lang="pt-PT" sz="2000" dirty="0" smtClean="0"/>
          </a:p>
          <a:p>
            <a:pPr algn="just"/>
            <a:endParaRPr lang="pt-PT" sz="2000" dirty="0" smtClean="0"/>
          </a:p>
          <a:p>
            <a:pPr algn="just"/>
            <a:endParaRPr lang="pt-PT" sz="2000" dirty="0" smtClean="0"/>
          </a:p>
          <a:p>
            <a:pPr algn="just"/>
            <a:endParaRPr lang="pt-PT" sz="2000" dirty="0" smtClean="0"/>
          </a:p>
          <a:p>
            <a:pPr algn="just"/>
            <a:endParaRPr lang="pt-PT" sz="2000" dirty="0" smtClean="0"/>
          </a:p>
          <a:p>
            <a:pPr algn="just"/>
            <a:endParaRPr lang="pt-PT" sz="2000" dirty="0" smtClean="0"/>
          </a:p>
          <a:p>
            <a:pPr algn="just"/>
            <a:r>
              <a:rPr lang="pt-PT" sz="2000" dirty="0"/>
              <a:t>Formação realizada através do Contrato de Financiamento referente à Operação P19 – Acções de Monitorização Ambiental – N.º 2897, no âmbito da candidatura apresentada ao regulamento específico “Politica de Cidades – Parcerias para a Regeneração Urbana”, com o n.º de operação CENTRO – 02 – RU41 – FEDER - 008083;</a:t>
            </a:r>
          </a:p>
          <a:p>
            <a:pPr algn="just"/>
            <a:endParaRPr lang="pt-PT" sz="2000" dirty="0" smtClean="0"/>
          </a:p>
          <a:p>
            <a:pPr algn="just"/>
            <a:endParaRPr lang="pt-PT" sz="2000" dirty="0" smtClean="0"/>
          </a:p>
        </p:txBody>
      </p:sp>
      <p:pic>
        <p:nvPicPr>
          <p:cNvPr id="6" name="Imagem 5" descr="Apoi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8245" y="2745796"/>
            <a:ext cx="7294851" cy="1111428"/>
          </a:xfrm>
          <a:prstGeom prst="rect">
            <a:avLst/>
          </a:prstGeom>
        </p:spPr>
      </p:pic>
      <p:pic>
        <p:nvPicPr>
          <p:cNvPr id="7" name="Imagem 6" descr="A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96638" y="11264"/>
            <a:ext cx="2232248" cy="2450028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39" y="2745796"/>
            <a:ext cx="1219406" cy="111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220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ndo carmo.jpg"/>
          <p:cNvPicPr>
            <a:picLocks noChangeAspect="1"/>
          </p:cNvPicPr>
          <p:nvPr/>
        </p:nvPicPr>
        <p:blipFill>
          <a:blip r:embed="rId3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5" name="Picture 2" descr="http://www.amigosdocaster.org/img/adclogo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</a:t>
            </a:r>
            <a:r>
              <a:rPr lang="pt-PT" i="1" dirty="0"/>
              <a:t>pela noite</a:t>
            </a:r>
          </a:p>
        </p:txBody>
      </p:sp>
      <p:sp>
        <p:nvSpPr>
          <p:cNvPr id="7" name="Rectangle 6"/>
          <p:cNvSpPr/>
          <p:nvPr/>
        </p:nvSpPr>
        <p:spPr>
          <a:xfrm>
            <a:off x="1781154" y="836840"/>
            <a:ext cx="6192688" cy="115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dirty="0" smtClean="0"/>
              <a:t>Animais noturnos</a:t>
            </a:r>
            <a:endParaRPr lang="pt-PT" sz="2400" dirty="0"/>
          </a:p>
        </p:txBody>
      </p:sp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1331640" y="1922347"/>
            <a:ext cx="6876256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pt-PT" dirty="0">
                <a:latin typeface="Calibri" pitchFamily="34" charset="0"/>
                <a:ea typeface="Times New Roman" pitchFamily="18" charset="0"/>
                <a:cs typeface="Arial" pitchFamily="34" charset="0"/>
              </a:rPr>
              <a:t>Alguns  animais  fazem  as  suas  atividades  durante  a  noite,  sendo  por  isso  designados  como </a:t>
            </a:r>
            <a:r>
              <a:rPr lang="pt-PT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animais  </a:t>
            </a:r>
            <a:r>
              <a:rPr lang="pt-PT" dirty="0">
                <a:latin typeface="Calibri" pitchFamily="34" charset="0"/>
                <a:ea typeface="Times New Roman" pitchFamily="18" charset="0"/>
                <a:cs typeface="Arial" pitchFamily="34" charset="0"/>
              </a:rPr>
              <a:t>noturnos  ou  notívagos.  Estes  possuem  mecanismos  de  adaptação  especiais  para </a:t>
            </a:r>
            <a:r>
              <a:rPr lang="pt-PT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conseguirem  </a:t>
            </a:r>
            <a:r>
              <a:rPr lang="pt-PT" dirty="0">
                <a:latin typeface="Calibri" pitchFamily="34" charset="0"/>
                <a:ea typeface="Times New Roman" pitchFamily="18" charset="0"/>
                <a:cs typeface="Arial" pitchFamily="34" charset="0"/>
              </a:rPr>
              <a:t>mover-se  durante  a  noite.  Vamos  falar  de  dois  desses  exemplos:  morcegos  e </a:t>
            </a:r>
            <a:r>
              <a:rPr lang="pt-PT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borboletas </a:t>
            </a:r>
            <a:r>
              <a:rPr lang="pt-PT" dirty="0">
                <a:latin typeface="Calibri" pitchFamily="34" charset="0"/>
                <a:ea typeface="Times New Roman" pitchFamily="18" charset="0"/>
                <a:cs typeface="Arial" pitchFamily="34" charset="0"/>
              </a:rPr>
              <a:t>noturnas.  Ambos, apesar de conseguirem ver à noite, desenvolveram técnicas para </a:t>
            </a:r>
            <a:r>
              <a:rPr lang="pt-PT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os </a:t>
            </a:r>
            <a:r>
              <a:rPr lang="pt-PT" dirty="0">
                <a:latin typeface="Calibri" pitchFamily="34" charset="0"/>
                <a:ea typeface="Times New Roman" pitchFamily="18" charset="0"/>
                <a:cs typeface="Arial" pitchFamily="34" charset="0"/>
              </a:rPr>
              <a:t>tornar mais eficazes na sua luta pela sobrevivência</a:t>
            </a:r>
            <a:r>
              <a:rPr lang="pt-PT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.</a:t>
            </a:r>
            <a:endParaRPr lang="pt-PT" dirty="0">
              <a:latin typeface="Calibri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367542" y="393744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PT"/>
          </a:p>
        </p:txBody>
      </p:sp>
      <p:pic>
        <p:nvPicPr>
          <p:cNvPr id="18433" name="Picture 18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0276" y="4095401"/>
            <a:ext cx="1977932" cy="201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367542" y="614724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http://biocenosi.dipbsf.uninsubria.it/didattica/bat_key2.pdf</a:t>
            </a:r>
            <a:r>
              <a:rPr kumimoji="0" lang="pt-PT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3" name="Picture 12" descr="http://www.jardiland.pt/wp-content/uploads/2013/02/GusanoSeda2.jpg">
            <a:hlinkClick r:id="rId7"/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114986"/>
            <a:ext cx="2659358" cy="1976859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7"/>
          <p:cNvSpPr/>
          <p:nvPr/>
        </p:nvSpPr>
        <p:spPr>
          <a:xfrm>
            <a:off x="5185263" y="6068300"/>
            <a:ext cx="4572000" cy="2174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PT" sz="800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http://</a:t>
            </a:r>
            <a:r>
              <a:rPr lang="pt-PT" sz="800" dirty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www.jardiland.pt/animais-2/de-bicho-da-seda-a-mariposa</a:t>
            </a:r>
            <a:r>
              <a:rPr lang="pt-PT" sz="800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endParaRPr lang="pt-PT" sz="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Picture 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6506" y="-1"/>
            <a:ext cx="4827494" cy="807329"/>
          </a:xfrm>
          <a:prstGeom prst="rect">
            <a:avLst/>
          </a:prstGeom>
        </p:spPr>
      </p:pic>
      <p:pic>
        <p:nvPicPr>
          <p:cNvPr id="14" name="Imagem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62" y="928"/>
            <a:ext cx="884744" cy="8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474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ndo carmo.jpg"/>
          <p:cNvPicPr>
            <a:picLocks noChangeAspect="1"/>
          </p:cNvPicPr>
          <p:nvPr/>
        </p:nvPicPr>
        <p:blipFill>
          <a:blip r:embed="rId3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5" name="Picture 2" descr="http://www.amigosdocaster.org/img/adclogo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</a:t>
            </a:r>
            <a:r>
              <a:rPr lang="pt-PT" i="1" dirty="0"/>
              <a:t>pela noite</a:t>
            </a:r>
          </a:p>
        </p:txBody>
      </p:sp>
      <p:sp>
        <p:nvSpPr>
          <p:cNvPr id="7" name="Rectangle 6"/>
          <p:cNvSpPr/>
          <p:nvPr/>
        </p:nvSpPr>
        <p:spPr>
          <a:xfrm>
            <a:off x="1673424" y="836712"/>
            <a:ext cx="6192688" cy="115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dirty="0" smtClean="0"/>
              <a:t>Morcegos</a:t>
            </a:r>
            <a:endParaRPr lang="pt-PT" sz="2400" dirty="0"/>
          </a:p>
        </p:txBody>
      </p:sp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1331640" y="2337845"/>
            <a:ext cx="687625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pt-PT" dirty="0">
                <a:latin typeface="Calibri" pitchFamily="34" charset="0"/>
                <a:ea typeface="Times New Roman" pitchFamily="18" charset="0"/>
                <a:cs typeface="Arial" pitchFamily="34" charset="0"/>
              </a:rPr>
              <a:t>Os morcegos são mamíferos como nós pois têm o corpo coberto de  </a:t>
            </a:r>
            <a:r>
              <a:rPr lang="pt-PT" dirty="0" err="1">
                <a:latin typeface="Calibri" pitchFamily="34" charset="0"/>
                <a:ea typeface="Times New Roman" pitchFamily="18" charset="0"/>
                <a:cs typeface="Arial" pitchFamily="34" charset="0"/>
              </a:rPr>
              <a:t>pêlos</a:t>
            </a:r>
            <a:r>
              <a:rPr lang="pt-PT" dirty="0">
                <a:latin typeface="Calibri" pitchFamily="34" charset="0"/>
                <a:ea typeface="Times New Roman" pitchFamily="18" charset="0"/>
                <a:cs typeface="Arial" pitchFamily="34" charset="0"/>
              </a:rPr>
              <a:t>,  alimentam as crias </a:t>
            </a:r>
            <a:r>
              <a:rPr lang="pt-PT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com  </a:t>
            </a:r>
            <a:r>
              <a:rPr lang="pt-PT" dirty="0">
                <a:latin typeface="Calibri" pitchFamily="34" charset="0"/>
                <a:ea typeface="Times New Roman" pitchFamily="18" charset="0"/>
                <a:cs typeface="Arial" pitchFamily="34" charset="0"/>
              </a:rPr>
              <a:t>o  leite  da  mãe  e  mantêm  a  temperatura  do  corpo  constante  mas  são  os  únicos  que </a:t>
            </a:r>
            <a:r>
              <a:rPr lang="pt-PT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conseguem </a:t>
            </a:r>
            <a:r>
              <a:rPr lang="pt-PT" dirty="0">
                <a:latin typeface="Calibri" pitchFamily="34" charset="0"/>
                <a:ea typeface="Times New Roman" pitchFamily="18" charset="0"/>
                <a:cs typeface="Arial" pitchFamily="34" charset="0"/>
              </a:rPr>
              <a:t>voar. </a:t>
            </a:r>
            <a:endParaRPr lang="pt-PT" dirty="0" smtClean="0">
              <a:latin typeface="Calibri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367542" y="393744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PT"/>
          </a:p>
        </p:txBody>
      </p:sp>
      <p:sp>
        <p:nvSpPr>
          <p:cNvPr id="9" name="Rectangle 8"/>
          <p:cNvSpPr/>
          <p:nvPr/>
        </p:nvSpPr>
        <p:spPr>
          <a:xfrm>
            <a:off x="3995936" y="3994059"/>
            <a:ext cx="42484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pt-PT" dirty="0">
                <a:latin typeface="Calibri" pitchFamily="34" charset="0"/>
                <a:ea typeface="Times New Roman" pitchFamily="18" charset="0"/>
                <a:cs typeface="Arial" pitchFamily="34" charset="0"/>
              </a:rPr>
              <a:t>Existem vários tipos de morcegos mas os que nós temos em  Portugal  passam o dia  em locais escuros  como  o  fundo  de  cavernas  e  grutas  e  saem  somente  à  noite  para  se  alimentar. 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02185" y="3431286"/>
            <a:ext cx="2078118" cy="2939285"/>
          </a:xfrm>
          <a:prstGeom prst="rect">
            <a:avLst/>
          </a:prstGeom>
        </p:spPr>
      </p:pic>
      <p:pic>
        <p:nvPicPr>
          <p:cNvPr id="11" name="Picture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6506" y="-1"/>
            <a:ext cx="4827494" cy="807329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62" y="928"/>
            <a:ext cx="884744" cy="8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32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ndo carmo.jpg"/>
          <p:cNvPicPr>
            <a:picLocks noChangeAspect="1"/>
          </p:cNvPicPr>
          <p:nvPr/>
        </p:nvPicPr>
        <p:blipFill>
          <a:blip r:embed="rId3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5" name="Picture 2" descr="http://www.amigosdocaster.org/img/adclogo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</a:t>
            </a:r>
            <a:r>
              <a:rPr lang="pt-PT" i="1" dirty="0"/>
              <a:t>pela noite</a:t>
            </a:r>
          </a:p>
        </p:txBody>
      </p:sp>
      <p:sp>
        <p:nvSpPr>
          <p:cNvPr id="7" name="Rectangle 6"/>
          <p:cNvSpPr/>
          <p:nvPr/>
        </p:nvSpPr>
        <p:spPr>
          <a:xfrm>
            <a:off x="1673424" y="836711"/>
            <a:ext cx="6192688" cy="12443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dirty="0"/>
              <a:t>Morcegos</a:t>
            </a:r>
          </a:p>
        </p:txBody>
      </p:sp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1331640" y="2060847"/>
            <a:ext cx="687625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pt-PT" dirty="0">
                <a:latin typeface="Calibri" pitchFamily="34" charset="0"/>
                <a:ea typeface="Times New Roman" pitchFamily="18" charset="0"/>
                <a:cs typeface="Arial" pitchFamily="34" charset="0"/>
              </a:rPr>
              <a:t>Durante  os  meses  quentes  acumulam  muita  energia  para  poderem  hibernar  durante  o </a:t>
            </a:r>
            <a:r>
              <a:rPr lang="pt-PT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inverno</a:t>
            </a:r>
            <a:r>
              <a:rPr lang="pt-PT" dirty="0">
                <a:latin typeface="Calibri" pitchFamily="34" charset="0"/>
                <a:ea typeface="Times New Roman" pitchFamily="18" charset="0"/>
                <a:cs typeface="Arial" pitchFamily="34" charset="0"/>
              </a:rPr>
              <a:t>, altura em que há poucos insetos para  eles comerem. Depois na primavera têm em </a:t>
            </a:r>
            <a:r>
              <a:rPr lang="pt-PT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regra </a:t>
            </a:r>
            <a:r>
              <a:rPr lang="pt-PT" dirty="0">
                <a:latin typeface="Calibri" pitchFamily="34" charset="0"/>
                <a:ea typeface="Times New Roman" pitchFamily="18" charset="0"/>
                <a:cs typeface="Arial" pitchFamily="34" charset="0"/>
              </a:rPr>
              <a:t>uma cria. Podem viver até aos 30 anos de idade</a:t>
            </a:r>
            <a:r>
              <a:rPr lang="pt-PT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pt-PT" dirty="0"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pt-PT" dirty="0">
              <a:latin typeface="Calibri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367542" y="393744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PT"/>
          </a:p>
        </p:txBody>
      </p:sp>
      <p:sp>
        <p:nvSpPr>
          <p:cNvPr id="9" name="Rectangle 8"/>
          <p:cNvSpPr/>
          <p:nvPr/>
        </p:nvSpPr>
        <p:spPr>
          <a:xfrm>
            <a:off x="3995936" y="3994059"/>
            <a:ext cx="42484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pt-PT" dirty="0">
                <a:latin typeface="Calibri" pitchFamily="34" charset="0"/>
                <a:ea typeface="Times New Roman" pitchFamily="18" charset="0"/>
                <a:cs typeface="Arial" pitchFamily="34" charset="0"/>
              </a:rPr>
              <a:t>Dormem  virados  para  baixo  pois  têm  umas  pernas  demasiado  curtas  para  ganhar  balanço então usam a gravidade para os ajudar. 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620863" y="318421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PT"/>
          </a:p>
        </p:txBody>
      </p:sp>
      <p:pic>
        <p:nvPicPr>
          <p:cNvPr id="20481" name="Picture 18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863" y="3641412"/>
            <a:ext cx="1828800" cy="203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1620863" y="571786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http://biocenosi.dipbsf.uninsubria.it/didattica/bat_key2.pdf</a:t>
            </a:r>
            <a:r>
              <a:rPr kumimoji="0" lang="pt-PT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pt-P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2" name="Picture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6506" y="-1"/>
            <a:ext cx="4827494" cy="807329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62" y="928"/>
            <a:ext cx="884744" cy="8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166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fondo carmo.jpg"/>
          <p:cNvPicPr>
            <a:picLocks noChangeAspect="1"/>
          </p:cNvPicPr>
          <p:nvPr/>
        </p:nvPicPr>
        <p:blipFill>
          <a:blip r:embed="rId3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5" name="Picture 2" descr="http://www.amigosdocaster.org/img/adclogo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</a:t>
            </a:r>
            <a:r>
              <a:rPr lang="pt-PT" i="1" dirty="0"/>
              <a:t>pela noite</a:t>
            </a:r>
          </a:p>
        </p:txBody>
      </p:sp>
      <p:sp>
        <p:nvSpPr>
          <p:cNvPr id="7" name="Rectangle 6"/>
          <p:cNvSpPr/>
          <p:nvPr/>
        </p:nvSpPr>
        <p:spPr>
          <a:xfrm>
            <a:off x="1673424" y="836712"/>
            <a:ext cx="6192688" cy="12241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dirty="0" smtClean="0"/>
              <a:t>Ecolocalização</a:t>
            </a:r>
            <a:endParaRPr lang="pt-PT" sz="2400" dirty="0"/>
          </a:p>
        </p:txBody>
      </p:sp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1331640" y="1922346"/>
            <a:ext cx="6876256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pt-PT" dirty="0">
                <a:latin typeface="Calibri" pitchFamily="34" charset="0"/>
                <a:ea typeface="Times New Roman" pitchFamily="18" charset="0"/>
                <a:cs typeface="Arial" pitchFamily="34" charset="0"/>
              </a:rPr>
              <a:t>Os morcegos, por exemplo, desenvolveram um sistema parecido com um radar chamado de </a:t>
            </a:r>
            <a:r>
              <a:rPr lang="pt-PT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“</a:t>
            </a:r>
            <a:r>
              <a:rPr lang="pt-PT" dirty="0">
                <a:latin typeface="Calibri" pitchFamily="34" charset="0"/>
                <a:ea typeface="Times New Roman" pitchFamily="18" charset="0"/>
                <a:cs typeface="Arial" pitchFamily="34" charset="0"/>
              </a:rPr>
              <a:t>ecolocalização”, no qual ele emite um som de frequência muito alta pelo estalar de sua </a:t>
            </a:r>
            <a:r>
              <a:rPr lang="pt-PT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língua ou </a:t>
            </a:r>
            <a:r>
              <a:rPr lang="pt-PT" dirty="0">
                <a:latin typeface="Calibri" pitchFamily="34" charset="0"/>
                <a:ea typeface="Times New Roman" pitchFamily="18" charset="0"/>
                <a:cs typeface="Arial" pitchFamily="34" charset="0"/>
              </a:rPr>
              <a:t>pelas narinas e, conforme o som rebate na superfície (formando um eco) e é captado por </a:t>
            </a:r>
            <a:r>
              <a:rPr lang="pt-PT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eles</a:t>
            </a:r>
            <a:r>
              <a:rPr lang="pt-PT" dirty="0">
                <a:latin typeface="Calibri" pitchFamily="34" charset="0"/>
                <a:ea typeface="Times New Roman" pitchFamily="18" charset="0"/>
                <a:cs typeface="Arial" pitchFamily="34" charset="0"/>
              </a:rPr>
              <a:t>, lhes permite distinguir obstáculos e, claro, as suas presas. Um sistema semelhante ao dos </a:t>
            </a:r>
            <a:r>
              <a:rPr lang="pt-PT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golfinhos </a:t>
            </a:r>
            <a:r>
              <a:rPr lang="pt-PT" dirty="0">
                <a:latin typeface="Calibri" pitchFamily="34" charset="0"/>
                <a:ea typeface="Times New Roman" pitchFamily="18" charset="0"/>
                <a:cs typeface="Arial" pitchFamily="34" charset="0"/>
              </a:rPr>
              <a:t>e dos sonares.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pt-PT" dirty="0">
              <a:latin typeface="Calibri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367542" y="393744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PT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359824" y="3237495"/>
            <a:ext cx="2424353" cy="3429000"/>
          </a:xfrm>
          <a:prstGeom prst="rect">
            <a:avLst/>
          </a:prstGeom>
        </p:spPr>
      </p:pic>
      <p:pic>
        <p:nvPicPr>
          <p:cNvPr id="9" name="Picture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6506" y="-1"/>
            <a:ext cx="4827494" cy="807329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62" y="928"/>
            <a:ext cx="884744" cy="8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7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67544" y="1815972"/>
            <a:ext cx="827722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449263" algn="just" eaLnBrk="0" hangingPunct="0">
              <a:defRPr/>
            </a:pPr>
            <a:r>
              <a:rPr lang="pt-PT" sz="2000" b="1" dirty="0">
                <a:latin typeface="+mj-lt"/>
                <a:ea typeface="Times New Roman" pitchFamily="18" charset="0"/>
              </a:rPr>
              <a:t>ACTIVIDADE 1. </a:t>
            </a:r>
          </a:p>
          <a:p>
            <a:pPr indent="449263" algn="just" eaLnBrk="0" hangingPunct="0">
              <a:defRPr/>
            </a:pPr>
            <a:endParaRPr lang="pt-PT" sz="2000" b="1" dirty="0">
              <a:latin typeface="+mj-lt"/>
              <a:ea typeface="Times New Roman" pitchFamily="18" charset="0"/>
            </a:endParaRPr>
          </a:p>
          <a:p>
            <a:pPr indent="449263" algn="just" eaLnBrk="0" hangingPunct="0">
              <a:defRPr/>
            </a:pPr>
            <a:r>
              <a:rPr lang="pt-PT" sz="2000" b="1" dirty="0">
                <a:latin typeface="+mj-lt"/>
                <a:ea typeface="Times New Roman" pitchFamily="18" charset="0"/>
              </a:rPr>
              <a:t>Vamos fazer um JOGO  para tentar identificar qual destes sons é emitido por um morcego e </a:t>
            </a:r>
            <a:r>
              <a:rPr lang="pt-PT" sz="2000" b="1" dirty="0" smtClean="0">
                <a:latin typeface="+mj-lt"/>
                <a:ea typeface="Times New Roman" pitchFamily="18" charset="0"/>
              </a:rPr>
              <a:t>os </a:t>
            </a:r>
            <a:r>
              <a:rPr lang="pt-PT" sz="2000" b="1" dirty="0">
                <a:latin typeface="+mj-lt"/>
                <a:ea typeface="Times New Roman" pitchFamily="18" charset="0"/>
              </a:rPr>
              <a:t>que não são.</a:t>
            </a:r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6506" y="-1"/>
            <a:ext cx="4827494" cy="807329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62" y="928"/>
            <a:ext cx="884744" cy="80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fondo carmo.jpg"/>
          <p:cNvPicPr>
            <a:picLocks noChangeAspect="1"/>
          </p:cNvPicPr>
          <p:nvPr/>
        </p:nvPicPr>
        <p:blipFill>
          <a:blip r:embed="rId5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5" name="Picture 2" descr="http://www.amigosdocaster.org/img/adclogo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</a:t>
            </a:r>
            <a:r>
              <a:rPr lang="pt-PT" i="1" dirty="0"/>
              <a:t>pela noite</a:t>
            </a:r>
          </a:p>
        </p:txBody>
      </p:sp>
      <p:sp>
        <p:nvSpPr>
          <p:cNvPr id="7" name="Rectangle 6"/>
          <p:cNvSpPr/>
          <p:nvPr/>
        </p:nvSpPr>
        <p:spPr>
          <a:xfrm>
            <a:off x="1694451" y="836712"/>
            <a:ext cx="6192688" cy="151216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dirty="0" smtClean="0"/>
              <a:t>Qual é?</a:t>
            </a:r>
            <a:endParaRPr lang="pt-PT" sz="2400" dirty="0"/>
          </a:p>
        </p:txBody>
      </p:sp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1331640" y="2753342"/>
            <a:ext cx="687625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pt-PT" u="sng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Pato-real</a:t>
            </a:r>
            <a:endParaRPr lang="pt-PT" u="sng" dirty="0">
              <a:latin typeface="Calibri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367542" y="393744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PT"/>
          </a:p>
        </p:txBody>
      </p:sp>
      <p:pic>
        <p:nvPicPr>
          <p:cNvPr id="3" name="Anas_platyrhyncho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9" name="Picture 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6506" y="-1"/>
            <a:ext cx="4827494" cy="807329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62" y="928"/>
            <a:ext cx="884744" cy="8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348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fondo carmo.jpg"/>
          <p:cNvPicPr>
            <a:picLocks noChangeAspect="1"/>
          </p:cNvPicPr>
          <p:nvPr/>
        </p:nvPicPr>
        <p:blipFill>
          <a:blip r:embed="rId5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5" name="Picture 2" descr="http://www.amigosdocaster.org/img/adclogo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</a:t>
            </a:r>
            <a:r>
              <a:rPr lang="pt-PT" i="1" dirty="0"/>
              <a:t>pela noite</a:t>
            </a:r>
          </a:p>
        </p:txBody>
      </p:sp>
      <p:sp>
        <p:nvSpPr>
          <p:cNvPr id="7" name="Rectangle 6"/>
          <p:cNvSpPr/>
          <p:nvPr/>
        </p:nvSpPr>
        <p:spPr>
          <a:xfrm>
            <a:off x="1619672" y="1102675"/>
            <a:ext cx="6192688" cy="151216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dirty="0" smtClean="0"/>
              <a:t>Qual é?</a:t>
            </a:r>
            <a:endParaRPr lang="pt-PT" sz="2400" dirty="0"/>
          </a:p>
        </p:txBody>
      </p:sp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1331640" y="2614843"/>
            <a:ext cx="687625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pt-PT" u="sng" dirty="0" smtClean="0">
                <a:latin typeface="Calibri" pitchFamily="34" charset="0"/>
                <a:ea typeface="Times New Roman" pitchFamily="18" charset="0"/>
                <a:cs typeface="Arial" pitchFamily="34" charset="0"/>
              </a:rPr>
              <a:t>Bufo real</a:t>
            </a:r>
            <a:endParaRPr lang="pt-PT" u="sng" dirty="0"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pt-PT" dirty="0">
              <a:latin typeface="Calibri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367542" y="393744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PT"/>
          </a:p>
        </p:txBody>
      </p:sp>
      <p:pic>
        <p:nvPicPr>
          <p:cNvPr id="3" name="Bubo-bubo-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9" name="Picture 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6506" y="-1"/>
            <a:ext cx="4827494" cy="807329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62" y="928"/>
            <a:ext cx="884744" cy="8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308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1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1439</TotalTime>
  <Words>2688</Words>
  <Application>Microsoft Office PowerPoint</Application>
  <PresentationFormat>Apresentação no Ecrã (4:3)</PresentationFormat>
  <Paragraphs>196</Paragraphs>
  <Slides>26</Slides>
  <Notes>23</Notes>
  <HiddenSlides>0</HiddenSlides>
  <MMClips>9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26</vt:i4>
      </vt:variant>
    </vt:vector>
  </HeadingPairs>
  <TitlesOfParts>
    <vt:vector size="27" baseType="lpstr"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mctavares</dc:creator>
  <cp:lastModifiedBy>Carlos Ramos</cp:lastModifiedBy>
  <cp:revision>143</cp:revision>
  <dcterms:created xsi:type="dcterms:W3CDTF">2011-11-21T10:09:49Z</dcterms:created>
  <dcterms:modified xsi:type="dcterms:W3CDTF">2013-10-02T20:41:49Z</dcterms:modified>
</cp:coreProperties>
</file>