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65" r:id="rId2"/>
    <p:sldId id="288" r:id="rId3"/>
    <p:sldId id="258" r:id="rId4"/>
    <p:sldId id="261" r:id="rId5"/>
    <p:sldId id="262" r:id="rId6"/>
    <p:sldId id="263" r:id="rId7"/>
    <p:sldId id="266" r:id="rId8"/>
    <p:sldId id="269" r:id="rId9"/>
    <p:sldId id="287" r:id="rId10"/>
    <p:sldId id="270" r:id="rId11"/>
    <p:sldId id="271" r:id="rId12"/>
    <p:sldId id="272" r:id="rId13"/>
    <p:sldId id="268" r:id="rId14"/>
    <p:sldId id="267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2" r:id="rId24"/>
    <p:sldId id="280" r:id="rId25"/>
    <p:sldId id="286" r:id="rId26"/>
    <p:sldId id="284" r:id="rId27"/>
    <p:sldId id="285" r:id="rId2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8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2" autoAdjust="0"/>
    <p:restoredTop sz="94714" autoAdjust="0"/>
  </p:normalViewPr>
  <p:slideViewPr>
    <p:cSldViewPr snapToGrid="0" snapToObjects="1">
      <p:cViewPr>
        <p:scale>
          <a:sx n="100" d="100"/>
          <a:sy n="100" d="100"/>
        </p:scale>
        <p:origin x="-1164" y="306"/>
      </p:cViewPr>
      <p:guideLst>
        <p:guide orient="horz" pos="2143"/>
        <p:guide pos="28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1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F7A82F-4722-4E9D-9882-0921B89EBE8E}" type="datetimeFigureOut">
              <a:rPr lang="pt-PT" smtClean="0"/>
              <a:t>02/10/2013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E6BF9F-12C3-4441-8A8D-27145D6AEE3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2722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6BF9F-12C3-4441-8A8D-27145D6AEE34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5865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6BF9F-12C3-4441-8A8D-27145D6AEE34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86000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1CD54-EEC5-47C2-9869-A04EA1CFEFCF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1A98F-FCD8-4665-851A-21E91B2E7D6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0A6DB-DD6D-4760-89C3-47386D659822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625E-89E9-4E51-9DA7-492809843D2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27D82-E92B-48D6-9274-FEAA2703DAD9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3B6FD-C92E-4CE3-A43F-BB7EA95D6AC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7E37D-D29D-4DC1-93D0-8C44D512D037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0AA07-207F-4747-9715-76314E574BE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5AF7A-3101-47C7-9E95-2C0C02296443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8685-FBC5-4A85-A028-983F61E546D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58ABF-73E9-4E45-B803-C20948C5F4DD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8D3E9-F219-44A2-B7AE-2674995FBDC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F95C8-BD96-4B0C-A77B-1302BF33A456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977C1-5263-4F0D-A783-6AF4A547BC3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FBD30-A57B-4B12-9657-9BECE1FA1003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5AB1A-20E6-42E3-AE56-541979BC80B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80767-AA00-493E-8555-8F8DD05BEF82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F41EA-9352-46E1-9353-401AE846D73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DDF1E-5649-4467-B0B3-9DBD237101B8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B2CAE-206D-4F09-908C-9E5442865E6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1F1C8-BF00-45DE-A3DE-C3FCCE2D8FA8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2ABF1-CCDF-4E40-9881-E3ED398C7A0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03E2DA-DF93-4A1C-943F-BD06BDA3EDE0}" type="datetimeFigureOut">
              <a:rPr lang="en-US"/>
              <a:pPr>
                <a:defRPr/>
              </a:pPr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B160B0-1650-440D-9170-AFB1E739219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" Target="slide11.xml"/><Relationship Id="rId7" Type="http://schemas.openxmlformats.org/officeDocument/2006/relationships/image" Target="../media/image3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8.jpg"/><Relationship Id="rId5" Type="http://schemas.openxmlformats.org/officeDocument/2006/relationships/slide" Target="slide26.xml"/><Relationship Id="rId10" Type="http://schemas.openxmlformats.org/officeDocument/2006/relationships/image" Target="../media/image42.jpe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43.jpeg"/><Relationship Id="rId7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38.jpeg"/><Relationship Id="rId4" Type="http://schemas.openxmlformats.org/officeDocument/2006/relationships/slide" Target="slide2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44.jpeg"/><Relationship Id="rId7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image" Target="../media/image24.jpe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" Target="slide26.xml"/><Relationship Id="rId7" Type="http://schemas.openxmlformats.org/officeDocument/2006/relationships/image" Target="../media/image4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slide" Target="slide14.xml"/><Relationship Id="rId10" Type="http://schemas.openxmlformats.org/officeDocument/2006/relationships/image" Target="../media/image8.jpg"/><Relationship Id="rId4" Type="http://schemas.openxmlformats.org/officeDocument/2006/relationships/image" Target="../media/image45.png"/><Relationship Id="rId9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slide" Target="slide15.xml"/><Relationship Id="rId7" Type="http://schemas.openxmlformats.org/officeDocument/2006/relationships/image" Target="../media/image5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8.jpg"/><Relationship Id="rId5" Type="http://schemas.openxmlformats.org/officeDocument/2006/relationships/slide" Target="slide26.xml"/><Relationship Id="rId10" Type="http://schemas.openxmlformats.org/officeDocument/2006/relationships/image" Target="../media/image55.jpeg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57.jpeg"/><Relationship Id="rId7" Type="http://schemas.openxmlformats.org/officeDocument/2006/relationships/image" Target="../media/image38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image" Target="../media/image59.jpeg"/><Relationship Id="rId10" Type="http://schemas.openxmlformats.org/officeDocument/2006/relationships/image" Target="../media/image8.jpg"/><Relationship Id="rId4" Type="http://schemas.openxmlformats.org/officeDocument/2006/relationships/image" Target="../media/image58.jpeg"/><Relationship Id="rId9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60.jpeg"/><Relationship Id="rId7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24.jpeg"/><Relationship Id="rId4" Type="http://schemas.openxmlformats.org/officeDocument/2006/relationships/slide" Target="slide2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6.xml"/><Relationship Id="rId7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8.jpg"/><Relationship Id="rId5" Type="http://schemas.openxmlformats.org/officeDocument/2006/relationships/slide" Target="slide18.xml"/><Relationship Id="rId10" Type="http://schemas.openxmlformats.org/officeDocument/2006/relationships/image" Target="../media/image61.jpe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slide" Target="slide26.xml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8.jpg"/><Relationship Id="rId5" Type="http://schemas.openxmlformats.org/officeDocument/2006/relationships/slide" Target="slide19.xml"/><Relationship Id="rId10" Type="http://schemas.openxmlformats.org/officeDocument/2006/relationships/image" Target="../media/image67.png"/><Relationship Id="rId4" Type="http://schemas.openxmlformats.org/officeDocument/2006/relationships/image" Target="../media/image62.png"/><Relationship Id="rId9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68.png"/><Relationship Id="rId7" Type="http://schemas.openxmlformats.org/officeDocument/2006/relationships/image" Target="../media/image71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slide" Target="slide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8.jp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72.png"/><Relationship Id="rId7" Type="http://schemas.openxmlformats.org/officeDocument/2006/relationships/image" Target="../media/image75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.jp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png"/><Relationship Id="rId4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80.jpeg"/><Relationship Id="rId7" Type="http://schemas.openxmlformats.org/officeDocument/2006/relationships/image" Target="../media/image39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38.jpeg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" Target="slide24.xml"/><Relationship Id="rId7" Type="http://schemas.openxmlformats.org/officeDocument/2006/relationships/image" Target="../media/image4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slide" Target="slide26.xml"/><Relationship Id="rId10" Type="http://schemas.openxmlformats.org/officeDocument/2006/relationships/image" Target="../media/image8.jpg"/><Relationship Id="rId4" Type="http://schemas.openxmlformats.org/officeDocument/2006/relationships/image" Target="../media/image45.png"/><Relationship Id="rId9" Type="http://schemas.openxmlformats.org/officeDocument/2006/relationships/image" Target="../media/image8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7" Type="http://schemas.openxmlformats.org/officeDocument/2006/relationships/image" Target="../media/image8.jp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png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86.jpeg"/><Relationship Id="rId7" Type="http://schemas.openxmlformats.org/officeDocument/2006/relationships/image" Target="../media/image39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38.jpeg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6.jpeg"/><Relationship Id="rId18" Type="http://schemas.openxmlformats.org/officeDocument/2006/relationships/image" Target="../media/image20.jpeg"/><Relationship Id="rId3" Type="http://schemas.openxmlformats.org/officeDocument/2006/relationships/image" Target="../media/image3.jpeg"/><Relationship Id="rId21" Type="http://schemas.openxmlformats.org/officeDocument/2006/relationships/image" Target="../media/image22.jpeg"/><Relationship Id="rId7" Type="http://schemas.openxmlformats.org/officeDocument/2006/relationships/slide" Target="slide16.xml"/><Relationship Id="rId12" Type="http://schemas.openxmlformats.org/officeDocument/2006/relationships/slide" Target="slide12.xml"/><Relationship Id="rId17" Type="http://schemas.openxmlformats.org/officeDocument/2006/relationships/slide" Target="slide23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jpeg"/><Relationship Id="rId20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5.jpeg"/><Relationship Id="rId5" Type="http://schemas.openxmlformats.org/officeDocument/2006/relationships/image" Target="../media/image10.jpeg"/><Relationship Id="rId15" Type="http://schemas.openxmlformats.org/officeDocument/2006/relationships/image" Target="../media/image18.jpeg"/><Relationship Id="rId10" Type="http://schemas.openxmlformats.org/officeDocument/2006/relationships/image" Target="../media/image14.jpeg"/><Relationship Id="rId19" Type="http://schemas.openxmlformats.org/officeDocument/2006/relationships/image" Target="../media/image21.jpeg"/><Relationship Id="rId4" Type="http://schemas.openxmlformats.org/officeDocument/2006/relationships/slide" Target="slide4.xml"/><Relationship Id="rId9" Type="http://schemas.openxmlformats.org/officeDocument/2006/relationships/image" Target="../media/image13.jpeg"/><Relationship Id="rId14" Type="http://schemas.openxmlformats.org/officeDocument/2006/relationships/image" Target="../media/image17.jpeg"/><Relationship Id="rId22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24.jpeg"/><Relationship Id="rId4" Type="http://schemas.openxmlformats.org/officeDocument/2006/relationships/slide" Target="slide2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jpeg"/><Relationship Id="rId7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image" Target="../media/image27.png"/><Relationship Id="rId10" Type="http://schemas.openxmlformats.org/officeDocument/2006/relationships/image" Target="../media/image8.jpg"/><Relationship Id="rId4" Type="http://schemas.openxmlformats.org/officeDocument/2006/relationships/slide" Target="slide6.xml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slide" Target="slide26.xml"/><Relationship Id="rId7" Type="http://schemas.openxmlformats.org/officeDocument/2006/relationships/image" Target="../media/image3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8.jpg"/><Relationship Id="rId5" Type="http://schemas.openxmlformats.org/officeDocument/2006/relationships/slide" Target="slide7.xml"/><Relationship Id="rId10" Type="http://schemas.openxmlformats.org/officeDocument/2006/relationships/image" Target="../media/image36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38.jpeg"/><Relationship Id="rId4" Type="http://schemas.openxmlformats.org/officeDocument/2006/relationships/slide" Target="slide2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40.jpeg"/><Relationship Id="rId7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image" Target="../media/image24.jpeg"/><Relationship Id="rId4" Type="http://schemas.openxmlformats.org/officeDocument/2006/relationships/slide" Target="slide2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" Target="slide10.xml"/><Relationship Id="rId7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slide" Target="slide26.xml"/><Relationship Id="rId10" Type="http://schemas.openxmlformats.org/officeDocument/2006/relationships/image" Target="../media/image8.jpg"/><Relationship Id="rId4" Type="http://schemas.openxmlformats.org/officeDocument/2006/relationships/image" Target="../media/image27.png"/><Relationship Id="rId9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Content Placeholder 3" descr="asas membranosas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7078663"/>
          </a:xfrm>
        </p:spPr>
      </p:pic>
      <p:pic>
        <p:nvPicPr>
          <p:cNvPr id="13314" name="Picture 5" descr="logoinsecto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1025525" y="6532563"/>
            <a:ext cx="185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PT">
              <a:latin typeface="Calibri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454150" y="3436938"/>
            <a:ext cx="6523038" cy="175260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solidFill>
                  <a:schemeClr val="tx1">
                    <a:tint val="75000"/>
                  </a:schemeClr>
                </a:solidFill>
              </a:rPr>
              <a:t>Uma </a:t>
            </a:r>
            <a:r>
              <a:rPr lang="en-US" dirty="0" err="1" smtClean="0">
                <a:solidFill>
                  <a:schemeClr val="tx1">
                    <a:tint val="75000"/>
                  </a:schemeClr>
                </a:solidFill>
              </a:rPr>
              <a:t>exposição</a:t>
            </a:r>
            <a:r>
              <a:rPr lang="en-US" dirty="0" smtClean="0">
                <a:solidFill>
                  <a:schemeClr val="tx1">
                    <a:tint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tint val="75000"/>
                  </a:schemeClr>
                </a:solidFill>
              </a:rPr>
              <a:t>sobre</a:t>
            </a:r>
            <a:r>
              <a:rPr lang="en-US" dirty="0" smtClean="0">
                <a:solidFill>
                  <a:schemeClr val="tx1">
                    <a:tint val="75000"/>
                  </a:schemeClr>
                </a:solidFill>
              </a:rPr>
              <a:t> a </a:t>
            </a:r>
            <a:r>
              <a:rPr lang="en-US" dirty="0" err="1" smtClean="0">
                <a:solidFill>
                  <a:schemeClr val="tx1">
                    <a:tint val="75000"/>
                  </a:schemeClr>
                </a:solidFill>
              </a:rPr>
              <a:t>diversidade</a:t>
            </a:r>
            <a:r>
              <a:rPr lang="en-US" dirty="0" smtClean="0">
                <a:solidFill>
                  <a:schemeClr val="tx1">
                    <a:tint val="75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tx1">
                    <a:tint val="75000"/>
                  </a:schemeClr>
                </a:solidFill>
              </a:rPr>
              <a:t>insetos</a:t>
            </a:r>
            <a:r>
              <a:rPr lang="en-US" dirty="0" smtClean="0">
                <a:solidFill>
                  <a:schemeClr val="tx1">
                    <a:tint val="75000"/>
                  </a:schemeClr>
                </a:solidFill>
              </a:rPr>
              <a:t>. Um </a:t>
            </a:r>
            <a:r>
              <a:rPr lang="en-US" dirty="0" err="1" smtClean="0">
                <a:solidFill>
                  <a:schemeClr val="tx1">
                    <a:tint val="75000"/>
                  </a:schemeClr>
                </a:solidFill>
              </a:rPr>
              <a:t>jogo</a:t>
            </a:r>
            <a:r>
              <a:rPr lang="en-US" dirty="0" smtClean="0">
                <a:solidFill>
                  <a:schemeClr val="tx1">
                    <a:tint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tint val="75000"/>
                  </a:schemeClr>
                </a:solidFill>
              </a:rPr>
              <a:t>onde</a:t>
            </a:r>
            <a:r>
              <a:rPr lang="en-US" dirty="0" smtClean="0">
                <a:solidFill>
                  <a:schemeClr val="tx1">
                    <a:tint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tint val="75000"/>
                  </a:schemeClr>
                </a:solidFill>
              </a:rPr>
              <a:t>pode</a:t>
            </a:r>
            <a:r>
              <a:rPr lang="en-US" dirty="0" smtClean="0">
                <a:solidFill>
                  <a:schemeClr val="tx1">
                    <a:tint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tint val="75000"/>
                  </a:schemeClr>
                </a:solidFill>
              </a:rPr>
              <a:t>experimentar</a:t>
            </a:r>
            <a:r>
              <a:rPr lang="en-US" dirty="0" smtClean="0">
                <a:solidFill>
                  <a:schemeClr val="tx1">
                    <a:tint val="75000"/>
                  </a:schemeClr>
                </a:solidFill>
              </a:rPr>
              <a:t> o </a:t>
            </a:r>
            <a:r>
              <a:rPr lang="en-US" dirty="0" err="1" smtClean="0">
                <a:solidFill>
                  <a:schemeClr val="tx1">
                    <a:tint val="75000"/>
                  </a:schemeClr>
                </a:solidFill>
              </a:rPr>
              <a:t>processo</a:t>
            </a:r>
            <a:r>
              <a:rPr lang="en-US" dirty="0" smtClean="0">
                <a:solidFill>
                  <a:schemeClr val="tx1">
                    <a:tint val="75000"/>
                  </a:schemeClr>
                </a:solidFill>
              </a:rPr>
              <a:t> de </a:t>
            </a:r>
            <a:r>
              <a:rPr lang="en-US" dirty="0" err="1" smtClean="0">
                <a:solidFill>
                  <a:schemeClr val="tx1">
                    <a:tint val="75000"/>
                  </a:schemeClr>
                </a:solidFill>
              </a:rPr>
              <a:t>identificação</a:t>
            </a:r>
            <a:r>
              <a:rPr lang="en-US" dirty="0">
                <a:solidFill>
                  <a:schemeClr val="tx1">
                    <a:tint val="75000"/>
                  </a:schemeClr>
                </a:solidFill>
              </a:rPr>
              <a:t>!</a:t>
            </a:r>
          </a:p>
        </p:txBody>
      </p:sp>
      <p:sp>
        <p:nvSpPr>
          <p:cNvPr id="13317" name="Subtitle 2"/>
          <p:cNvSpPr txBox="1">
            <a:spLocks/>
          </p:cNvSpPr>
          <p:nvPr/>
        </p:nvSpPr>
        <p:spPr bwMode="auto">
          <a:xfrm>
            <a:off x="1663700" y="1411288"/>
            <a:ext cx="4709804" cy="693737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4400" b="1" i="1" dirty="0" err="1" smtClean="0">
                <a:solidFill>
                  <a:srgbClr val="000000"/>
                </a:solidFill>
                <a:latin typeface="Calibri" pitchFamily="34" charset="0"/>
              </a:rPr>
              <a:t>Insetos</a:t>
            </a:r>
            <a:r>
              <a:rPr lang="en-US" sz="4400" b="1" i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4400" b="1" i="1" dirty="0" err="1" smtClean="0">
                <a:solidFill>
                  <a:srgbClr val="000000"/>
                </a:solidFill>
                <a:latin typeface="Calibri" pitchFamily="34" charset="0"/>
              </a:rPr>
              <a:t>em</a:t>
            </a:r>
            <a:r>
              <a:rPr lang="en-US" sz="4400" b="1" i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4400" b="1" i="1" dirty="0" err="1" smtClean="0">
                <a:solidFill>
                  <a:srgbClr val="000000"/>
                </a:solidFill>
                <a:latin typeface="Calibri" pitchFamily="34" charset="0"/>
              </a:rPr>
              <a:t>Ordem</a:t>
            </a:r>
            <a:endParaRPr lang="en-US" sz="4400" b="1" i="1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7" name="Imagem 0" descr="Logo Amigos do Caster - Baixa Resolução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37464" y="5948680"/>
            <a:ext cx="878205" cy="95377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690" y="5913438"/>
            <a:ext cx="828549" cy="94456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594" y="5791389"/>
            <a:ext cx="1856096" cy="1066611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562" y="585787"/>
            <a:ext cx="0" cy="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948680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73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80200" y="0"/>
            <a:ext cx="246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0200" y="6438900"/>
            <a:ext cx="24638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26200"/>
            <a:ext cx="2473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8" descr="Asilidae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3788" y="2620963"/>
            <a:ext cx="1876425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948680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77813" y="369888"/>
            <a:ext cx="8531225" cy="2165350"/>
          </a:xfrm>
          <a:prstGeom prst="rect">
            <a:avLst/>
          </a:prstGeom>
          <a:solidFill>
            <a:srgbClr val="FF0080"/>
          </a:solidFill>
        </p:spPr>
        <p:txBody>
          <a:bodyPr>
            <a:spAutoFit/>
          </a:bodyPr>
          <a:lstStyle/>
          <a:p>
            <a:r>
              <a:rPr lang="en-GB" sz="3600" b="1" dirty="0" smtClean="0">
                <a:solidFill>
                  <a:srgbClr val="FFFFFF"/>
                </a:solidFill>
                <a:latin typeface="Calibri" pitchFamily="34" charset="0"/>
              </a:rPr>
              <a:t>MOSCAS E MOSQUITOS</a:t>
            </a:r>
            <a:endParaRPr lang="en-US" sz="3600" dirty="0">
              <a:solidFill>
                <a:srgbClr val="FFFFFF"/>
              </a:solidFill>
              <a:latin typeface="Calibri" pitchFamily="34" charset="0"/>
            </a:endParaRPr>
          </a:p>
          <a:p>
            <a:r>
              <a:rPr lang="en-GB" sz="3600" b="1" dirty="0" smtClean="0">
                <a:solidFill>
                  <a:srgbClr val="FFFFFF"/>
                </a:solidFill>
                <a:latin typeface="Calibri" pitchFamily="34" charset="0"/>
              </a:rPr>
              <a:t>ORDEM </a:t>
            </a:r>
            <a:r>
              <a:rPr lang="en-GB" sz="3600" b="1" dirty="0">
                <a:solidFill>
                  <a:srgbClr val="FFFFFF"/>
                </a:solidFill>
                <a:latin typeface="Calibri" pitchFamily="34" charset="0"/>
              </a:rPr>
              <a:t>DIPTERA </a:t>
            </a:r>
          </a:p>
          <a:p>
            <a:r>
              <a:rPr lang="en-GB" sz="3200" i="1" dirty="0" smtClean="0">
                <a:solidFill>
                  <a:srgbClr val="F2F2F2"/>
                </a:solidFill>
                <a:latin typeface="Calibri" pitchFamily="34" charset="0"/>
              </a:rPr>
              <a:t>‘com </a:t>
            </a:r>
            <a:r>
              <a:rPr lang="en-GB" sz="3200" i="1" dirty="0" err="1" smtClean="0">
                <a:solidFill>
                  <a:srgbClr val="F2F2F2"/>
                </a:solidFill>
                <a:latin typeface="Calibri" pitchFamily="34" charset="0"/>
              </a:rPr>
              <a:t>duas</a:t>
            </a:r>
            <a:r>
              <a:rPr lang="en-GB" sz="3200" i="1" dirty="0" smtClean="0">
                <a:solidFill>
                  <a:srgbClr val="F2F2F2"/>
                </a:solidFill>
                <a:latin typeface="Calibri" pitchFamily="34" charset="0"/>
              </a:rPr>
              <a:t> </a:t>
            </a:r>
            <a:r>
              <a:rPr lang="en-GB" sz="3200" i="1" dirty="0">
                <a:solidFill>
                  <a:srgbClr val="F2F2F2"/>
                </a:solidFill>
                <a:latin typeface="Calibri" pitchFamily="34" charset="0"/>
              </a:rPr>
              <a:t>(di) </a:t>
            </a:r>
            <a:r>
              <a:rPr lang="en-GB" sz="3200" i="1" dirty="0" err="1" smtClean="0">
                <a:solidFill>
                  <a:srgbClr val="F2F2F2"/>
                </a:solidFill>
                <a:latin typeface="Calibri" pitchFamily="34" charset="0"/>
              </a:rPr>
              <a:t>asas</a:t>
            </a:r>
            <a:r>
              <a:rPr lang="en-GB" sz="3200" i="1" dirty="0" smtClean="0">
                <a:solidFill>
                  <a:srgbClr val="F2F2F2"/>
                </a:solidFill>
                <a:latin typeface="Calibri" pitchFamily="34" charset="0"/>
              </a:rPr>
              <a:t> </a:t>
            </a:r>
            <a:r>
              <a:rPr lang="en-GB" sz="3200" i="1" dirty="0">
                <a:solidFill>
                  <a:srgbClr val="F2F2F2"/>
                </a:solidFill>
                <a:latin typeface="Calibri" pitchFamily="34" charset="0"/>
              </a:rPr>
              <a:t>(</a:t>
            </a:r>
            <a:r>
              <a:rPr lang="en-GB" sz="3200" i="1" dirty="0" err="1">
                <a:solidFill>
                  <a:srgbClr val="F2F2F2"/>
                </a:solidFill>
                <a:latin typeface="Calibri" pitchFamily="34" charset="0"/>
              </a:rPr>
              <a:t>ptera</a:t>
            </a:r>
            <a:r>
              <a:rPr lang="en-GB" sz="3200" i="1" dirty="0">
                <a:solidFill>
                  <a:srgbClr val="F2F2F2"/>
                </a:solidFill>
                <a:latin typeface="Calibri" pitchFamily="34" charset="0"/>
              </a:rPr>
              <a:t>)’ </a:t>
            </a:r>
            <a:endParaRPr lang="en-US" sz="3200" dirty="0">
              <a:solidFill>
                <a:srgbClr val="F2F2F2"/>
              </a:solidFill>
              <a:latin typeface="Calibri" pitchFamily="34" charset="0"/>
            </a:endParaRPr>
          </a:p>
          <a:p>
            <a:r>
              <a:rPr lang="en-GB" sz="3200" b="1" dirty="0" smtClean="0">
                <a:solidFill>
                  <a:srgbClr val="FFFFFF"/>
                </a:solidFill>
                <a:latin typeface="Calibri" pitchFamily="34" charset="0"/>
              </a:rPr>
              <a:t>SUB-ORDENS BRACHYCERA E </a:t>
            </a:r>
            <a:r>
              <a:rPr lang="en-GB" sz="3200" b="1" dirty="0">
                <a:solidFill>
                  <a:srgbClr val="FFFFFF"/>
                </a:solidFill>
                <a:latin typeface="Calibri" pitchFamily="34" charset="0"/>
              </a:rPr>
              <a:t>CYCLORRAFA</a:t>
            </a:r>
            <a:endParaRPr lang="en-US" sz="3200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3555" name="Picture 3" descr="9.5 C6 Asilidae a comer libélula Rui Andrad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263" y="2678113"/>
            <a:ext cx="4967287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3786188" y="5956300"/>
            <a:ext cx="1571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dirty="0" smtClean="0">
                <a:solidFill>
                  <a:srgbClr val="FFFFFF"/>
                </a:solidFill>
                <a:latin typeface="Calibri" pitchFamily="34" charset="0"/>
              </a:rPr>
              <a:t>Mosca</a:t>
            </a:r>
            <a:endParaRPr lang="en-US" dirty="0">
              <a:solidFill>
                <a:srgbClr val="FFFFFF"/>
              </a:solidFill>
              <a:latin typeface="Calibri" pitchFamily="34" charset="0"/>
            </a:endParaRPr>
          </a:p>
          <a:p>
            <a:r>
              <a:rPr lang="en-GB" i="1" dirty="0" err="1">
                <a:solidFill>
                  <a:srgbClr val="FFFFFF"/>
                </a:solidFill>
                <a:latin typeface="Calibri" pitchFamily="34" charset="0"/>
              </a:rPr>
              <a:t>Asilidae</a:t>
            </a:r>
            <a:endParaRPr lang="en-US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6" name="Picture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248591">
            <a:off x="6189408" y="3743740"/>
            <a:ext cx="560174" cy="645384"/>
          </a:xfrm>
          <a:prstGeom prst="rect">
            <a:avLst/>
          </a:prstGeom>
        </p:spPr>
      </p:pic>
      <p:pic>
        <p:nvPicPr>
          <p:cNvPr id="7" name="Pictur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33989">
            <a:off x="6934263" y="4642310"/>
            <a:ext cx="841248" cy="78028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948680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ataglyphis sp.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0925" y="1197392"/>
            <a:ext cx="408622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"/>
          <p:cNvGrpSpPr/>
          <p:nvPr/>
        </p:nvGrpSpPr>
        <p:grpSpPr>
          <a:xfrm>
            <a:off x="681038" y="3602038"/>
            <a:ext cx="3279775" cy="3136900"/>
            <a:chOff x="681038" y="3602038"/>
            <a:chExt cx="3279775" cy="3136900"/>
          </a:xfrm>
        </p:grpSpPr>
        <p:pic>
          <p:nvPicPr>
            <p:cNvPr id="24579" name="Picture 3" descr="asas duras parede.jpg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038" y="3602038"/>
              <a:ext cx="3279775" cy="313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681038" y="5807063"/>
              <a:ext cx="3279775" cy="86177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Asas anteriores rijas sem nervuras visíveis;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Se as nervuras forem visíveis, o inseto tem um par de patas diferente dos restantes;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Sem asas</a:t>
              </a:r>
              <a:endParaRPr lang="pt-PT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195887" y="3595688"/>
            <a:ext cx="3225801" cy="3148012"/>
            <a:chOff x="5195887" y="3595688"/>
            <a:chExt cx="3225801" cy="3148012"/>
          </a:xfrm>
        </p:grpSpPr>
        <p:pic>
          <p:nvPicPr>
            <p:cNvPr id="24578" name="Picture 4" descr="asas membranosas parede.jpg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5888" y="3595688"/>
              <a:ext cx="3225800" cy="314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5195887" y="5513328"/>
              <a:ext cx="3225801" cy="4001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Asas delicadas e membranosas, asas anteriores com nervuras claramente visíveis</a:t>
              </a:r>
              <a:endParaRPr lang="pt-PT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Imagem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6124537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73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80200" y="0"/>
            <a:ext cx="246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38900"/>
            <a:ext cx="247332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80200" y="6459538"/>
            <a:ext cx="2463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E:\BD FOTOS EVA\INSECTOS\Hymenoptera\Apocrita\Formicidae\Camponotus lateralis\camponotus_lateralis-R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7288" y="1977966"/>
            <a:ext cx="3869424" cy="290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6126086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76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77025" y="0"/>
            <a:ext cx="2466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7025" y="6451600"/>
            <a:ext cx="246697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51600"/>
            <a:ext cx="24765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4400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BD FOTOS EVA\INSECTOS\Hymenoptera\Apocrita\Formicidae\Cerdeira-Gerês-14.8.05-AG (3)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59426" y="2703444"/>
            <a:ext cx="2425148" cy="256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6209862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 noChangeArrowheads="1"/>
          </p:cNvSpPr>
          <p:nvPr/>
        </p:nvSpPr>
        <p:spPr bwMode="auto">
          <a:xfrm>
            <a:off x="277813" y="369888"/>
            <a:ext cx="8531225" cy="1677987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Calibri" pitchFamily="34" charset="0"/>
              </a:rPr>
              <a:t>A</a:t>
            </a:r>
            <a:r>
              <a:rPr lang="en-GB" sz="3600" b="1" dirty="0" smtClean="0">
                <a:solidFill>
                  <a:schemeClr val="bg1"/>
                </a:solidFill>
                <a:latin typeface="Calibri" pitchFamily="34" charset="0"/>
              </a:rPr>
              <a:t>BELHAS, VESPAS E FORMIGAS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GB" sz="3600" b="1" dirty="0" smtClean="0">
                <a:solidFill>
                  <a:schemeClr val="bg1"/>
                </a:solidFill>
                <a:latin typeface="Calibri" pitchFamily="34" charset="0"/>
              </a:rPr>
              <a:t>ORDEM </a:t>
            </a:r>
            <a:r>
              <a:rPr lang="en-GB" sz="3600" b="1" dirty="0">
                <a:solidFill>
                  <a:schemeClr val="bg1"/>
                </a:solidFill>
                <a:latin typeface="Calibri" pitchFamily="34" charset="0"/>
              </a:rPr>
              <a:t>HYMENOPTERA</a:t>
            </a:r>
            <a:endParaRPr lang="en-US" sz="3600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GB" sz="3200" i="1" dirty="0" err="1" smtClean="0">
                <a:solidFill>
                  <a:srgbClr val="F2F2F2"/>
                </a:solidFill>
                <a:latin typeface="Calibri" pitchFamily="34" charset="0"/>
              </a:rPr>
              <a:t>membranosas</a:t>
            </a:r>
            <a:r>
              <a:rPr lang="en-GB" sz="3200" i="1" dirty="0" smtClean="0">
                <a:solidFill>
                  <a:srgbClr val="F2F2F2"/>
                </a:solidFill>
                <a:latin typeface="Calibri" pitchFamily="34" charset="0"/>
              </a:rPr>
              <a:t> </a:t>
            </a:r>
            <a:r>
              <a:rPr lang="en-GB" sz="3200" i="1" dirty="0">
                <a:solidFill>
                  <a:srgbClr val="F2F2F2"/>
                </a:solidFill>
                <a:latin typeface="Calibri" pitchFamily="34" charset="0"/>
              </a:rPr>
              <a:t>(hymen) </a:t>
            </a:r>
            <a:r>
              <a:rPr lang="en-GB" sz="3200" i="1" dirty="0" err="1" smtClean="0">
                <a:solidFill>
                  <a:srgbClr val="F2F2F2"/>
                </a:solidFill>
                <a:latin typeface="Calibri" pitchFamily="34" charset="0"/>
              </a:rPr>
              <a:t>asas</a:t>
            </a:r>
            <a:r>
              <a:rPr lang="en-GB" sz="3200" i="1" dirty="0" smtClean="0">
                <a:solidFill>
                  <a:srgbClr val="F2F2F2"/>
                </a:solidFill>
                <a:latin typeface="Calibri" pitchFamily="34" charset="0"/>
              </a:rPr>
              <a:t> </a:t>
            </a:r>
            <a:r>
              <a:rPr lang="en-GB" sz="3200" i="1" dirty="0">
                <a:solidFill>
                  <a:srgbClr val="F2F2F2"/>
                </a:solidFill>
                <a:latin typeface="Calibri" pitchFamily="34" charset="0"/>
              </a:rPr>
              <a:t>(</a:t>
            </a:r>
            <a:r>
              <a:rPr lang="en-GB" sz="3200" i="1" dirty="0" err="1">
                <a:solidFill>
                  <a:srgbClr val="F2F2F2"/>
                </a:solidFill>
                <a:latin typeface="Calibri" pitchFamily="34" charset="0"/>
              </a:rPr>
              <a:t>ptera</a:t>
            </a:r>
            <a:r>
              <a:rPr lang="en-GB" sz="3200" i="1" dirty="0">
                <a:solidFill>
                  <a:srgbClr val="F2F2F2"/>
                </a:solidFill>
                <a:latin typeface="Calibri" pitchFamily="34" charset="0"/>
              </a:rPr>
              <a:t>)</a:t>
            </a:r>
            <a:endParaRPr lang="en-US" sz="3200" dirty="0">
              <a:solidFill>
                <a:srgbClr val="F2F2F2"/>
              </a:solidFill>
              <a:latin typeface="Calibri" pitchFamily="34" charset="0"/>
            </a:endParaRPr>
          </a:p>
        </p:txBody>
      </p:sp>
      <p:grpSp>
        <p:nvGrpSpPr>
          <p:cNvPr id="27650" name="Group 9"/>
          <p:cNvGrpSpPr>
            <a:grpSpLocks/>
          </p:cNvGrpSpPr>
          <p:nvPr/>
        </p:nvGrpSpPr>
        <p:grpSpPr bwMode="auto">
          <a:xfrm>
            <a:off x="695325" y="4321175"/>
            <a:ext cx="3159125" cy="2290763"/>
            <a:chOff x="2736274" y="3079351"/>
            <a:chExt cx="3159532" cy="2290583"/>
          </a:xfrm>
        </p:grpSpPr>
        <p:pic>
          <p:nvPicPr>
            <p:cNvPr id="27659" name="Picture 7" descr="12.2 C2 futura raínha Rui Andrade.jp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36274" y="3079351"/>
              <a:ext cx="3040159" cy="2280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0" name="Rectangle 8"/>
            <p:cNvSpPr>
              <a:spLocks noChangeArrowheads="1"/>
            </p:cNvSpPr>
            <p:nvPr/>
          </p:nvSpPr>
          <p:spPr bwMode="auto">
            <a:xfrm>
              <a:off x="4606631" y="4785158"/>
              <a:ext cx="1289175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1600" dirty="0" err="1" smtClean="0">
                  <a:solidFill>
                    <a:srgbClr val="FFFFFF"/>
                  </a:solidFill>
                  <a:latin typeface="Calibri" pitchFamily="34" charset="0"/>
                </a:rPr>
                <a:t>Formiga</a:t>
              </a:r>
              <a:endParaRPr lang="en-GB" sz="1600" dirty="0">
                <a:solidFill>
                  <a:srgbClr val="FFFFFF"/>
                </a:solidFill>
                <a:latin typeface="Calibri" pitchFamily="34" charset="0"/>
              </a:endParaRPr>
            </a:p>
            <a:p>
              <a:r>
                <a:rPr lang="en-GB" sz="1600" i="1" dirty="0" err="1">
                  <a:solidFill>
                    <a:srgbClr val="FFFFFF"/>
                  </a:solidFill>
                  <a:latin typeface="Calibri" pitchFamily="34" charset="0"/>
                </a:rPr>
                <a:t>Myrmica</a:t>
              </a:r>
              <a:r>
                <a:rPr lang="en-GB" sz="1600" i="1" dirty="0">
                  <a:solidFill>
                    <a:srgbClr val="FFFFFF"/>
                  </a:solidFill>
                  <a:latin typeface="Calibri" pitchFamily="34" charset="0"/>
                </a:rPr>
                <a:t> </a:t>
              </a:r>
              <a:r>
                <a:rPr lang="en-GB" sz="1600" dirty="0">
                  <a:solidFill>
                    <a:srgbClr val="FFFFFF"/>
                  </a:solidFill>
                  <a:latin typeface="Calibri" pitchFamily="34" charset="0"/>
                </a:rPr>
                <a:t>sp. </a:t>
              </a:r>
              <a:endParaRPr lang="en-US" sz="1600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27651" name="Group 10"/>
          <p:cNvGrpSpPr>
            <a:grpSpLocks/>
          </p:cNvGrpSpPr>
          <p:nvPr/>
        </p:nvGrpSpPr>
        <p:grpSpPr bwMode="auto">
          <a:xfrm>
            <a:off x="695325" y="2247900"/>
            <a:ext cx="1997075" cy="2235200"/>
            <a:chOff x="2424547" y="1985819"/>
            <a:chExt cx="1997364" cy="2236533"/>
          </a:xfrm>
        </p:grpSpPr>
        <p:pic>
          <p:nvPicPr>
            <p:cNvPr id="27657" name="Picture 5" descr="Cataglyphis sp.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4547" y="1985819"/>
              <a:ext cx="1997364" cy="2236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8" name="Rectangle 6"/>
            <p:cNvSpPr>
              <a:spLocks noChangeArrowheads="1"/>
            </p:cNvSpPr>
            <p:nvPr/>
          </p:nvSpPr>
          <p:spPr bwMode="auto">
            <a:xfrm>
              <a:off x="2424547" y="3637576"/>
              <a:ext cx="1893455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1600" dirty="0" err="1" smtClean="0">
                  <a:latin typeface="Calibri" pitchFamily="34" charset="0"/>
                </a:rPr>
                <a:t>Formiga</a:t>
              </a:r>
              <a:endParaRPr lang="en-US" sz="1600" dirty="0">
                <a:latin typeface="Calibri" pitchFamily="34" charset="0"/>
              </a:endParaRPr>
            </a:p>
            <a:p>
              <a:r>
                <a:rPr lang="en-GB" sz="1600" i="1" dirty="0" err="1">
                  <a:latin typeface="Calibri" pitchFamily="34" charset="0"/>
                </a:rPr>
                <a:t>Cataglyphis</a:t>
              </a:r>
              <a:r>
                <a:rPr lang="en-GB" sz="1600" i="1" dirty="0">
                  <a:latin typeface="Calibri" pitchFamily="34" charset="0"/>
                </a:rPr>
                <a:t> </a:t>
              </a:r>
              <a:r>
                <a:rPr lang="en-GB" sz="1600" dirty="0">
                  <a:latin typeface="Calibri" pitchFamily="34" charset="0"/>
                </a:rPr>
                <a:t>sp. </a:t>
              </a:r>
              <a:endParaRPr lang="en-US" sz="1600" dirty="0">
                <a:latin typeface="Calibri" pitchFamily="34" charset="0"/>
              </a:endParaRPr>
            </a:p>
          </p:txBody>
        </p:sp>
      </p:grpSp>
      <p:grpSp>
        <p:nvGrpSpPr>
          <p:cNvPr id="27652" name="Group 13"/>
          <p:cNvGrpSpPr>
            <a:grpSpLocks/>
          </p:cNvGrpSpPr>
          <p:nvPr/>
        </p:nvGrpSpPr>
        <p:grpSpPr bwMode="auto">
          <a:xfrm>
            <a:off x="4724400" y="2247900"/>
            <a:ext cx="2852738" cy="2157413"/>
            <a:chOff x="4876198" y="2478074"/>
            <a:chExt cx="2451835" cy="1843122"/>
          </a:xfrm>
        </p:grpSpPr>
        <p:pic>
          <p:nvPicPr>
            <p:cNvPr id="27655" name="Picture 11" descr="12.3 C1 Apis melifera Rui Andrade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198" y="2478074"/>
              <a:ext cx="2451834" cy="1843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6" name="Rectangle 12"/>
            <p:cNvSpPr>
              <a:spLocks noChangeArrowheads="1"/>
            </p:cNvSpPr>
            <p:nvPr/>
          </p:nvSpPr>
          <p:spPr bwMode="auto">
            <a:xfrm>
              <a:off x="5885436" y="3736420"/>
              <a:ext cx="1442597" cy="499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en-GB" sz="1600" dirty="0" err="1" smtClean="0">
                  <a:solidFill>
                    <a:srgbClr val="FFFFFF"/>
                  </a:solidFill>
                  <a:latin typeface="Calibri" pitchFamily="34" charset="0"/>
                </a:rPr>
                <a:t>Abelha</a:t>
              </a:r>
              <a:endParaRPr lang="en-GB" sz="1600" dirty="0">
                <a:solidFill>
                  <a:srgbClr val="FFFFFF"/>
                </a:solidFill>
                <a:latin typeface="Calibri" pitchFamily="34" charset="0"/>
              </a:endParaRPr>
            </a:p>
            <a:p>
              <a:pPr algn="r"/>
              <a:r>
                <a:rPr lang="en-GB" sz="1600" i="1" dirty="0" err="1">
                  <a:solidFill>
                    <a:srgbClr val="FFFFFF"/>
                  </a:solidFill>
                  <a:latin typeface="Calibri" pitchFamily="34" charset="0"/>
                </a:rPr>
                <a:t>Apis</a:t>
              </a:r>
              <a:r>
                <a:rPr lang="en-GB" sz="1600" i="1" dirty="0">
                  <a:solidFill>
                    <a:srgbClr val="FFFFFF"/>
                  </a:solidFill>
                  <a:latin typeface="Calibri" pitchFamily="34" charset="0"/>
                </a:rPr>
                <a:t> </a:t>
              </a:r>
              <a:r>
                <a:rPr lang="en-GB" sz="1600" i="1" dirty="0" err="1">
                  <a:solidFill>
                    <a:srgbClr val="FFFFFF"/>
                  </a:solidFill>
                  <a:latin typeface="Calibri" pitchFamily="34" charset="0"/>
                </a:rPr>
                <a:t>mellifera</a:t>
              </a:r>
              <a:r>
                <a:rPr lang="en-GB" sz="1600" dirty="0">
                  <a:solidFill>
                    <a:srgbClr val="FFFFFF"/>
                  </a:solidFill>
                  <a:latin typeface="Calibri" pitchFamily="34" charset="0"/>
                </a:rPr>
                <a:t> </a:t>
              </a:r>
              <a:endParaRPr lang="en-US" sz="1600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27653" name="Picture 14" descr="12.2 C3 P memoria-MA-10.8.9-FP (5)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0113" y="4483100"/>
            <a:ext cx="2874962" cy="212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Rectangle 15"/>
          <p:cNvSpPr>
            <a:spLocks noChangeArrowheads="1"/>
          </p:cNvSpPr>
          <p:nvPr/>
        </p:nvSpPr>
        <p:spPr bwMode="auto">
          <a:xfrm>
            <a:off x="5899150" y="5926138"/>
            <a:ext cx="16779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sz="1600" dirty="0" smtClean="0">
                <a:solidFill>
                  <a:srgbClr val="FFFFFF"/>
                </a:solidFill>
                <a:latin typeface="Calibri" pitchFamily="34" charset="0"/>
              </a:rPr>
              <a:t>Vespa-do-</a:t>
            </a:r>
            <a:r>
              <a:rPr lang="en-GB" sz="1600" dirty="0" err="1" smtClean="0">
                <a:solidFill>
                  <a:srgbClr val="FFFFFF"/>
                </a:solidFill>
                <a:latin typeface="Calibri" pitchFamily="34" charset="0"/>
              </a:rPr>
              <a:t>papel</a:t>
            </a:r>
            <a:endParaRPr lang="en-GB" sz="1600" dirty="0">
              <a:solidFill>
                <a:srgbClr val="FFFFFF"/>
              </a:solidFill>
              <a:latin typeface="Calibri" pitchFamily="34" charset="0"/>
            </a:endParaRPr>
          </a:p>
          <a:p>
            <a:pPr algn="r"/>
            <a:r>
              <a:rPr lang="en-US" sz="1600" i="1" dirty="0">
                <a:solidFill>
                  <a:srgbClr val="FFFFFF"/>
                </a:solidFill>
                <a:latin typeface="Calibri" pitchFamily="34" charset="0"/>
              </a:rPr>
              <a:t>P</a:t>
            </a:r>
            <a:r>
              <a:rPr lang="en-GB" sz="1600" i="1" dirty="0" err="1">
                <a:solidFill>
                  <a:srgbClr val="FFFFFF"/>
                </a:solidFill>
                <a:latin typeface="Calibri" pitchFamily="34" charset="0"/>
              </a:rPr>
              <a:t>olistes</a:t>
            </a:r>
            <a:r>
              <a:rPr lang="en-GB" sz="1600" i="1" dirty="0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en-GB" sz="1600" dirty="0">
                <a:solidFill>
                  <a:srgbClr val="FFFFFF"/>
                </a:solidFill>
                <a:latin typeface="Calibri" pitchFamily="34" charset="0"/>
              </a:rPr>
              <a:t>sp. </a:t>
            </a:r>
            <a:endParaRPr lang="en-US" sz="1600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4" name="Picture 1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248591">
            <a:off x="7727534" y="3111492"/>
            <a:ext cx="560174" cy="645384"/>
          </a:xfrm>
          <a:prstGeom prst="rect">
            <a:avLst/>
          </a:prstGeom>
        </p:spPr>
      </p:pic>
      <p:pic>
        <p:nvPicPr>
          <p:cNvPr id="15" name="Picture 1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33989">
            <a:off x="7712777" y="5642899"/>
            <a:ext cx="841248" cy="780288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6180137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 descr="Nemoptera bipenni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8438" y="919163"/>
            <a:ext cx="3430587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"/>
          <p:cNvGrpSpPr/>
          <p:nvPr/>
        </p:nvGrpSpPr>
        <p:grpSpPr>
          <a:xfrm>
            <a:off x="681038" y="3602038"/>
            <a:ext cx="3279775" cy="3136900"/>
            <a:chOff x="681038" y="3602038"/>
            <a:chExt cx="3279775" cy="3136900"/>
          </a:xfrm>
        </p:grpSpPr>
        <p:pic>
          <p:nvPicPr>
            <p:cNvPr id="28675" name="Picture 3" descr="asas duras parede.jpg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038" y="3602038"/>
              <a:ext cx="3279775" cy="313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681038" y="5807063"/>
              <a:ext cx="3279775" cy="86177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Asas anteriores rijas sem nervuras visíveis;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Se as nervuras forem visíveis, o inseto tem um par de patas diferente dos restantes;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Sem asas</a:t>
              </a:r>
              <a:endParaRPr lang="pt-PT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195887" y="3602038"/>
            <a:ext cx="3225801" cy="3148012"/>
            <a:chOff x="5195887" y="3602038"/>
            <a:chExt cx="3225801" cy="3148012"/>
          </a:xfrm>
        </p:grpSpPr>
        <p:pic>
          <p:nvPicPr>
            <p:cNvPr id="28674" name="Picture 4" descr="asas membranosas parede.jpg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5888" y="3602038"/>
              <a:ext cx="3225800" cy="314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5195887" y="5513328"/>
              <a:ext cx="3225801" cy="4001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Asas delicadas e membranosas, asas anteriores com nervuras claramente visíveis</a:t>
              </a:r>
              <a:endParaRPr lang="pt-PT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Imagem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958205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52"/>
          <a:stretch>
            <a:fillRect/>
          </a:stretch>
        </p:blipFill>
        <p:spPr bwMode="auto">
          <a:xfrm>
            <a:off x="6657975" y="296863"/>
            <a:ext cx="2501900" cy="657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2501900" cy="654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96050"/>
            <a:ext cx="25019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1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3444"/>
          <a:stretch>
            <a:fillRect/>
          </a:stretch>
        </p:blipFill>
        <p:spPr bwMode="auto">
          <a:xfrm>
            <a:off x="6657975" y="6496050"/>
            <a:ext cx="25019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3" descr="Nemoptera bipennis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1625" y="2546350"/>
            <a:ext cx="3432175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6148705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59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70675" y="0"/>
            <a:ext cx="2473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6" descr="Cabo Sardao-OD-30.5.9-FP (31)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2062163"/>
            <a:ext cx="3571875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70675" y="6413500"/>
            <a:ext cx="25527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413500"/>
            <a:ext cx="245903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948680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359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92913" y="0"/>
            <a:ext cx="23510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 descr="Cabo Sardao-OD-30.5.9-FP (15)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5713" y="2505075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6034405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 descr="logoinsecto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537"/>
            <a:ext cx="3531476" cy="52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9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3542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1800" y="0"/>
            <a:ext cx="2362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7" descr="Cabo Sardao-OD-30.5.9-FP (13)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7763" y="2147888"/>
            <a:ext cx="427990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6043930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374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0850" y="0"/>
            <a:ext cx="2343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5" descr="Cabo Sardao-OD-30.5.9-FP (13)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9288" y="1531938"/>
            <a:ext cx="2736850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6015355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4"/>
          <p:cNvSpPr>
            <a:spLocks noChangeArrowheads="1"/>
          </p:cNvSpPr>
          <p:nvPr/>
        </p:nvSpPr>
        <p:spPr bwMode="auto">
          <a:xfrm>
            <a:off x="277813" y="369888"/>
            <a:ext cx="8531225" cy="1677987"/>
          </a:xfrm>
          <a:prstGeom prst="rect">
            <a:avLst/>
          </a:prstGeom>
          <a:solidFill>
            <a:srgbClr val="3399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b="1" dirty="0" smtClean="0">
                <a:solidFill>
                  <a:schemeClr val="bg1"/>
                </a:solidFill>
                <a:latin typeface="Calibri" pitchFamily="34" charset="0"/>
              </a:rPr>
              <a:t>LIBELÓIDES E FORMIGAS-LEÃO</a:t>
            </a:r>
            <a:endParaRPr lang="en-GB" sz="3600" b="1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GB" sz="3600" b="1" dirty="0" smtClean="0">
                <a:solidFill>
                  <a:schemeClr val="bg1"/>
                </a:solidFill>
                <a:latin typeface="Calibri" pitchFamily="34" charset="0"/>
              </a:rPr>
              <a:t>ORDEM </a:t>
            </a:r>
            <a:r>
              <a:rPr lang="en-GB" sz="3600" b="1" dirty="0">
                <a:solidFill>
                  <a:schemeClr val="bg1"/>
                </a:solidFill>
                <a:latin typeface="Calibri" pitchFamily="34" charset="0"/>
              </a:rPr>
              <a:t>NEUROPTERA</a:t>
            </a:r>
            <a:endParaRPr lang="en-GB" sz="3600" i="1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GB" sz="3200" i="1" dirty="0" err="1" smtClean="0">
                <a:solidFill>
                  <a:schemeClr val="bg1"/>
                </a:solidFill>
                <a:latin typeface="Calibri" pitchFamily="34" charset="0"/>
              </a:rPr>
              <a:t>asas</a:t>
            </a:r>
            <a:r>
              <a:rPr lang="en-GB" sz="3200" i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3200" i="1" dirty="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en-GB" sz="3200" i="1" dirty="0" err="1">
                <a:solidFill>
                  <a:schemeClr val="bg1"/>
                </a:solidFill>
                <a:latin typeface="Calibri" pitchFamily="34" charset="0"/>
              </a:rPr>
              <a:t>ptera</a:t>
            </a:r>
            <a:r>
              <a:rPr lang="en-GB" sz="3200" i="1" dirty="0">
                <a:solidFill>
                  <a:schemeClr val="bg1"/>
                </a:solidFill>
                <a:latin typeface="Calibri" pitchFamily="34" charset="0"/>
              </a:rPr>
              <a:t>)</a:t>
            </a:r>
            <a:r>
              <a:rPr lang="en-GB" sz="3200" b="1" i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3200" i="1" dirty="0" smtClean="0">
                <a:solidFill>
                  <a:schemeClr val="bg1"/>
                </a:solidFill>
                <a:latin typeface="Calibri" pitchFamily="34" charset="0"/>
              </a:rPr>
              <a:t>com </a:t>
            </a:r>
            <a:r>
              <a:rPr lang="en-GB" sz="3200" i="1" dirty="0" err="1" smtClean="0">
                <a:solidFill>
                  <a:schemeClr val="bg1"/>
                </a:solidFill>
                <a:latin typeface="Calibri" pitchFamily="34" charset="0"/>
              </a:rPr>
              <a:t>nervuras</a:t>
            </a:r>
            <a:r>
              <a:rPr lang="en-GB" sz="3200" i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3200" i="1" dirty="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en-GB" sz="3200" i="1" dirty="0" err="1">
                <a:solidFill>
                  <a:schemeClr val="bg1"/>
                </a:solidFill>
                <a:latin typeface="Calibri" pitchFamily="34" charset="0"/>
              </a:rPr>
              <a:t>neuro</a:t>
            </a:r>
            <a:r>
              <a:rPr lang="en-GB" sz="3200" i="1" dirty="0">
                <a:solidFill>
                  <a:schemeClr val="bg1"/>
                </a:solidFill>
                <a:latin typeface="Calibri" pitchFamily="34" charset="0"/>
              </a:rPr>
              <a:t>)</a:t>
            </a:r>
            <a:endParaRPr lang="en-US" sz="32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4819" name="Picture 3" descr="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513" y="2268538"/>
            <a:ext cx="4064000" cy="3286125"/>
          </a:xfrm>
          <a:prstGeom prst="rect">
            <a:avLst/>
          </a:prstGeom>
          <a:noFill/>
        </p:spPr>
      </p:pic>
      <p:pic>
        <p:nvPicPr>
          <p:cNvPr id="34820" name="Picture 4" descr="Sta Combinha-MC-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0275" y="2268538"/>
            <a:ext cx="4143375" cy="3286125"/>
          </a:xfrm>
          <a:prstGeom prst="rect">
            <a:avLst/>
          </a:prstGeom>
          <a:noFill/>
        </p:spPr>
      </p:pic>
      <p:sp>
        <p:nvSpPr>
          <p:cNvPr id="34823" name="Rectangle 8"/>
          <p:cNvSpPr>
            <a:spLocks noChangeArrowheads="1"/>
          </p:cNvSpPr>
          <p:nvPr/>
        </p:nvSpPr>
        <p:spPr bwMode="auto">
          <a:xfrm>
            <a:off x="2500313" y="5214938"/>
            <a:ext cx="2019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i="1">
                <a:latin typeface="Calibri" pitchFamily="34" charset="0"/>
              </a:rPr>
              <a:t>Nemoptera bipennis</a:t>
            </a:r>
            <a:endParaRPr lang="en-US" sz="1600">
              <a:latin typeface="Calibri" pitchFamily="34" charset="0"/>
            </a:endParaRPr>
          </a:p>
        </p:txBody>
      </p:sp>
      <p:sp>
        <p:nvSpPr>
          <p:cNvPr id="34827" name="Rectangle 8"/>
          <p:cNvSpPr>
            <a:spLocks noChangeArrowheads="1"/>
          </p:cNvSpPr>
          <p:nvPr/>
        </p:nvSpPr>
        <p:spPr bwMode="auto">
          <a:xfrm>
            <a:off x="4745038" y="4973638"/>
            <a:ext cx="2019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dirty="0" err="1" smtClean="0">
                <a:solidFill>
                  <a:srgbClr val="FFFFFF"/>
                </a:solidFill>
                <a:latin typeface="Calibri" pitchFamily="34" charset="0"/>
              </a:rPr>
              <a:t>Libelóide</a:t>
            </a:r>
            <a:endParaRPr lang="en-GB" sz="1600" dirty="0">
              <a:solidFill>
                <a:srgbClr val="FFFFFF"/>
              </a:solidFill>
              <a:latin typeface="Calibri" pitchFamily="34" charset="0"/>
            </a:endParaRPr>
          </a:p>
          <a:p>
            <a:r>
              <a:rPr lang="en-GB" sz="1600" i="1" dirty="0" err="1">
                <a:solidFill>
                  <a:srgbClr val="FFFFFF"/>
                </a:solidFill>
                <a:latin typeface="Calibri" pitchFamily="34" charset="0"/>
              </a:rPr>
              <a:t>Libelloides</a:t>
            </a:r>
            <a:r>
              <a:rPr lang="en-GB" sz="1600" i="1" dirty="0">
                <a:solidFill>
                  <a:srgbClr val="FFFFFF"/>
                </a:solidFill>
                <a:latin typeface="Calibri" pitchFamily="34" charset="0"/>
              </a:rPr>
              <a:t> </a:t>
            </a:r>
            <a:r>
              <a:rPr lang="en-GB" sz="1600" i="1" dirty="0" err="1">
                <a:solidFill>
                  <a:srgbClr val="FFFFFF"/>
                </a:solidFill>
                <a:latin typeface="Calibri" pitchFamily="34" charset="0"/>
              </a:rPr>
              <a:t>baeticus</a:t>
            </a:r>
            <a:endParaRPr lang="en-US" sz="1600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" name="Picture 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248591">
            <a:off x="2711355" y="5791201"/>
            <a:ext cx="560174" cy="645384"/>
          </a:xfrm>
          <a:prstGeom prst="rect">
            <a:avLst/>
          </a:prstGeom>
        </p:spPr>
      </p:pic>
      <p:pic>
        <p:nvPicPr>
          <p:cNvPr id="3" name="Picture 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33989">
            <a:off x="5923090" y="5750610"/>
            <a:ext cx="841248" cy="780288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948680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473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80200" y="0"/>
            <a:ext cx="246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38900"/>
            <a:ext cx="247332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80200" y="6459538"/>
            <a:ext cx="2463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9" descr="Foios-SA-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6838" y="2084388"/>
            <a:ext cx="3840162" cy="2879725"/>
          </a:xfrm>
          <a:prstGeom prst="rect">
            <a:avLst/>
          </a:prstGeom>
          <a:noFill/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948680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363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26250" y="0"/>
            <a:ext cx="2317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5" name="Picture 5" descr="Foios-SA-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3775" y="1952625"/>
            <a:ext cx="1954213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948680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9" name="Picture 7" descr="StaCombinha-MC-3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263" y="2894013"/>
            <a:ext cx="4303712" cy="3227387"/>
          </a:xfrm>
          <a:prstGeom prst="rect">
            <a:avLst/>
          </a:prstGeom>
          <a:noFill/>
        </p:spPr>
      </p:pic>
      <p:sp>
        <p:nvSpPr>
          <p:cNvPr id="38914" name="Rectangle 4"/>
          <p:cNvSpPr>
            <a:spLocks noChangeArrowheads="1"/>
          </p:cNvSpPr>
          <p:nvPr/>
        </p:nvSpPr>
        <p:spPr bwMode="auto">
          <a:xfrm>
            <a:off x="277813" y="369888"/>
            <a:ext cx="8531225" cy="216535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b="1" dirty="0" err="1" smtClean="0">
                <a:solidFill>
                  <a:schemeClr val="bg1"/>
                </a:solidFill>
                <a:latin typeface="Calibri" pitchFamily="34" charset="0"/>
              </a:rPr>
              <a:t>Gafanhotos</a:t>
            </a:r>
            <a:endParaRPr lang="en-GB" sz="3600" b="1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GB" sz="3600" b="1" dirty="0" smtClean="0">
                <a:solidFill>
                  <a:schemeClr val="bg1"/>
                </a:solidFill>
                <a:latin typeface="Calibri" pitchFamily="34" charset="0"/>
              </a:rPr>
              <a:t>ORDEM </a:t>
            </a:r>
            <a:r>
              <a:rPr lang="en-GB" sz="3600" b="1" dirty="0">
                <a:solidFill>
                  <a:schemeClr val="bg1"/>
                </a:solidFill>
                <a:latin typeface="Calibri" pitchFamily="34" charset="0"/>
              </a:rPr>
              <a:t>ORTHOPTERA</a:t>
            </a:r>
            <a:endParaRPr lang="en-GB" sz="3600" i="1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GB" sz="3200" i="1" dirty="0" err="1" smtClean="0">
                <a:solidFill>
                  <a:schemeClr val="bg1"/>
                </a:solidFill>
                <a:latin typeface="Calibri" pitchFamily="34" charset="0"/>
              </a:rPr>
              <a:t>Direitas</a:t>
            </a:r>
            <a:r>
              <a:rPr lang="en-GB" sz="3200" i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3200" i="1" dirty="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en-GB" sz="3200" i="1" dirty="0" err="1">
                <a:solidFill>
                  <a:schemeClr val="bg1"/>
                </a:solidFill>
                <a:latin typeface="Calibri" pitchFamily="34" charset="0"/>
              </a:rPr>
              <a:t>ortho</a:t>
            </a:r>
            <a:r>
              <a:rPr lang="en-GB" sz="3200" i="1" dirty="0">
                <a:solidFill>
                  <a:schemeClr val="bg1"/>
                </a:solidFill>
                <a:latin typeface="Calibri" pitchFamily="34" charset="0"/>
              </a:rPr>
              <a:t>) </a:t>
            </a:r>
            <a:r>
              <a:rPr lang="en-GB" sz="3200" i="1" dirty="0" err="1" smtClean="0">
                <a:solidFill>
                  <a:schemeClr val="bg1"/>
                </a:solidFill>
                <a:latin typeface="Calibri" pitchFamily="34" charset="0"/>
              </a:rPr>
              <a:t>asas</a:t>
            </a:r>
            <a:r>
              <a:rPr lang="en-GB" sz="3200" i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3200" i="1" dirty="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en-GB" sz="3200" i="1" dirty="0" err="1">
                <a:solidFill>
                  <a:schemeClr val="bg1"/>
                </a:solidFill>
                <a:latin typeface="Calibri" pitchFamily="34" charset="0"/>
              </a:rPr>
              <a:t>ptera</a:t>
            </a:r>
            <a:r>
              <a:rPr lang="en-GB" sz="3200" i="1" dirty="0">
                <a:solidFill>
                  <a:schemeClr val="bg1"/>
                </a:solidFill>
                <a:latin typeface="Calibri" pitchFamily="34" charset="0"/>
              </a:rPr>
              <a:t>)</a:t>
            </a:r>
            <a:r>
              <a:rPr lang="pt-PT" sz="3200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r>
              <a:rPr lang="en-GB" sz="3200" b="1" dirty="0" err="1" smtClean="0">
                <a:solidFill>
                  <a:schemeClr val="bg1"/>
                </a:solidFill>
                <a:latin typeface="Calibri" pitchFamily="34" charset="0"/>
              </a:rPr>
              <a:t>Subordem</a:t>
            </a:r>
            <a:r>
              <a:rPr lang="en-GB" sz="32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Calibri" pitchFamily="34" charset="0"/>
              </a:rPr>
              <a:t>Caelifera</a:t>
            </a:r>
            <a:endParaRPr lang="en-US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8917" name="Rectangle 8"/>
          <p:cNvSpPr>
            <a:spLocks noChangeArrowheads="1"/>
          </p:cNvSpPr>
          <p:nvPr/>
        </p:nvSpPr>
        <p:spPr bwMode="auto">
          <a:xfrm>
            <a:off x="2500313" y="5786438"/>
            <a:ext cx="2019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b="1" i="1">
                <a:latin typeface="Calibri" pitchFamily="34" charset="0"/>
              </a:rPr>
              <a:t>Calliptamus barbarus</a:t>
            </a:r>
            <a:endParaRPr lang="en-US" sz="1600" b="1">
              <a:latin typeface="Calibri" pitchFamily="34" charset="0"/>
            </a:endParaRPr>
          </a:p>
        </p:txBody>
      </p:sp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4745038" y="4973638"/>
            <a:ext cx="2019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i="1">
                <a:solidFill>
                  <a:srgbClr val="FFFFFF"/>
                </a:solidFill>
                <a:latin typeface="Calibri" pitchFamily="34" charset="0"/>
              </a:rPr>
              <a:t>Owlflie</a:t>
            </a:r>
          </a:p>
          <a:p>
            <a:r>
              <a:rPr lang="en-GB" sz="1600" i="1">
                <a:solidFill>
                  <a:srgbClr val="FFFFFF"/>
                </a:solidFill>
                <a:latin typeface="Calibri" pitchFamily="34" charset="0"/>
              </a:rPr>
              <a:t>Libelloides baeticus</a:t>
            </a:r>
            <a:endParaRPr 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38920" name="Picture 8" descr="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6938" y="2894013"/>
            <a:ext cx="4318000" cy="3238500"/>
          </a:xfrm>
          <a:prstGeom prst="rect">
            <a:avLst/>
          </a:prstGeom>
          <a:noFill/>
        </p:spPr>
      </p:pic>
      <p:sp>
        <p:nvSpPr>
          <p:cNvPr id="38921" name="Rectangle 8"/>
          <p:cNvSpPr>
            <a:spLocks noChangeArrowheads="1"/>
          </p:cNvSpPr>
          <p:nvPr/>
        </p:nvSpPr>
        <p:spPr bwMode="auto">
          <a:xfrm>
            <a:off x="4656138" y="5799138"/>
            <a:ext cx="2019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b="1" i="1">
                <a:solidFill>
                  <a:schemeClr val="bg1"/>
                </a:solidFill>
                <a:latin typeface="Calibri" pitchFamily="34" charset="0"/>
              </a:rPr>
              <a:t>Truxalis nasuta</a:t>
            </a:r>
            <a:endParaRPr lang="en-US" sz="1600" b="1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248591">
            <a:off x="2711355" y="6154483"/>
            <a:ext cx="560174" cy="645384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33989">
            <a:off x="5923090" y="6113892"/>
            <a:ext cx="841248" cy="78028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948680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791" y="2107096"/>
            <a:ext cx="7321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b="1" dirty="0" smtClean="0">
                <a:latin typeface="+mj-lt"/>
              </a:rPr>
              <a:t>Ups! Escolha errada! Tenta de novo!</a:t>
            </a:r>
            <a:endParaRPr lang="pt-PT" sz="3200" b="1" dirty="0">
              <a:latin typeface="+mj-lt"/>
            </a:endParaRPr>
          </a:p>
        </p:txBody>
      </p:sp>
      <p:pic>
        <p:nvPicPr>
          <p:cNvPr id="3" name="Picture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33989">
            <a:off x="3468977" y="3403470"/>
            <a:ext cx="2077636" cy="1927083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948680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34741" y="5719140"/>
            <a:ext cx="27901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b="1" dirty="0" smtClean="0">
                <a:latin typeface="+mj-lt"/>
              </a:rPr>
              <a:t>Obrigado!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39938" y="3198875"/>
            <a:ext cx="47576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b="1" dirty="0" smtClean="0">
                <a:latin typeface="+mj-lt"/>
              </a:rPr>
              <a:t>Mais informação: www.bioeventos2010.org</a:t>
            </a:r>
          </a:p>
        </p:txBody>
      </p:sp>
      <p:pic>
        <p:nvPicPr>
          <p:cNvPr id="1028" name="Picture 4" descr="C:\Users\Eva\Desktop\Science Showoff\Logos\logoinsect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839" y="326977"/>
            <a:ext cx="272415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Eva\Desktop\Science Showoff\telão_reabertura Insecto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92394" y="4441654"/>
            <a:ext cx="4905189" cy="1953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026" y="652780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logoinsecto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8" descr="Tipula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7263" y="819150"/>
            <a:ext cx="165100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1" descr="cigarra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43575" y="1820863"/>
            <a:ext cx="1611313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6" descr="nemoptera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8472348">
            <a:off x="1030288" y="4205288"/>
            <a:ext cx="17510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7" descr="libélula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863" y="4049713"/>
            <a:ext cx="10922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8" descr="berberemeloe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0125" y="3970338"/>
            <a:ext cx="9144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9" descr="escaravelho-tigre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4195859">
            <a:off x="4775200" y="682625"/>
            <a:ext cx="148590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20" descr="formiga.jpg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55613" y="2752725"/>
            <a:ext cx="13747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22" descr="Heteroptero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-1783458">
            <a:off x="4535488" y="4589463"/>
            <a:ext cx="124777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23" descr="louva a deus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0775" y="3476625"/>
            <a:ext cx="1284288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25" descr="scolia.jp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2408243">
            <a:off x="5656263" y="5043488"/>
            <a:ext cx="1401762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1" descr="gafanhoto.jpg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 rot="-1106386">
            <a:off x="2019300" y="3105150"/>
            <a:ext cx="1296988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12" descr="panorpa.jp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 rot="949723">
            <a:off x="3013075" y="1185863"/>
            <a:ext cx="1301750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26" descr="mosca.jpg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7138" y="2528888"/>
            <a:ext cx="1306512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537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6" descr="Tipula sp asas castanha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7488" y="896938"/>
            <a:ext cx="3630612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681038" y="3602038"/>
            <a:ext cx="3279775" cy="3136900"/>
            <a:chOff x="681038" y="3602038"/>
            <a:chExt cx="3279775" cy="3136900"/>
          </a:xfrm>
        </p:grpSpPr>
        <p:pic>
          <p:nvPicPr>
            <p:cNvPr id="17412" name="Picture 3" descr="asas duras parede.jpg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038" y="3602038"/>
              <a:ext cx="3279775" cy="313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681038" y="5807063"/>
              <a:ext cx="3279775" cy="86177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Asas anteriores rijas sem nervuras visíveis;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Se as nervuras forem visíveis, o inseto tem um par de patas diferente dos restantes;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Sem asas</a:t>
              </a:r>
              <a:endParaRPr lang="pt-PT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195887" y="3595688"/>
            <a:ext cx="3225801" cy="3148012"/>
            <a:chOff x="5195887" y="3595688"/>
            <a:chExt cx="3225801" cy="3148012"/>
          </a:xfrm>
        </p:grpSpPr>
        <p:pic>
          <p:nvPicPr>
            <p:cNvPr id="17411" name="Picture 4" descr="asas membranosas parede.jpg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5888" y="3595688"/>
              <a:ext cx="3225800" cy="314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5195887" y="5513328"/>
              <a:ext cx="3225801" cy="4001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Asas delicadas e membranosas, asas anteriores com nervuras claramente visíveis</a:t>
              </a:r>
              <a:endParaRPr lang="pt-PT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1" name="Imagem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6473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7" descr="Tipula sp asas castanha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6350" y="2405063"/>
            <a:ext cx="4065588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52"/>
          <a:stretch>
            <a:fillRect/>
          </a:stretch>
        </p:blipFill>
        <p:spPr bwMode="auto">
          <a:xfrm>
            <a:off x="6657975" y="296863"/>
            <a:ext cx="2501900" cy="657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9850"/>
            <a:ext cx="2501900" cy="654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57950"/>
            <a:ext cx="25019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3444"/>
          <a:stretch>
            <a:fillRect/>
          </a:stretch>
        </p:blipFill>
        <p:spPr bwMode="auto">
          <a:xfrm>
            <a:off x="6657975" y="6496050"/>
            <a:ext cx="25019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3686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9878" y="0"/>
            <a:ext cx="2473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00078" y="0"/>
            <a:ext cx="246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-39756"/>
            <a:ext cx="9144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9" descr="Tipula sp asas castanhas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5875" y="3036888"/>
            <a:ext cx="1600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0200" y="6438900"/>
            <a:ext cx="24638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9634" y="6426200"/>
            <a:ext cx="2473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767705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623888" y="369888"/>
            <a:ext cx="7758112" cy="2185214"/>
          </a:xfrm>
          <a:prstGeom prst="rect">
            <a:avLst/>
          </a:prstGeom>
          <a:solidFill>
            <a:srgbClr val="FF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4000" b="1" dirty="0" smtClean="0">
                <a:solidFill>
                  <a:schemeClr val="bg1"/>
                </a:solidFill>
                <a:latin typeface="Calibri" pitchFamily="34" charset="0"/>
              </a:rPr>
              <a:t>Mosquitos e </a:t>
            </a:r>
            <a:r>
              <a:rPr lang="en-GB" sz="4000" b="1" dirty="0" err="1" smtClean="0">
                <a:solidFill>
                  <a:schemeClr val="bg1"/>
                </a:solidFill>
                <a:latin typeface="Calibri" pitchFamily="34" charset="0"/>
              </a:rPr>
              <a:t>similares</a:t>
            </a:r>
            <a:endParaRPr lang="en-GB" sz="4000" b="1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GB" sz="3200" b="1" dirty="0" err="1" smtClean="0">
                <a:solidFill>
                  <a:schemeClr val="bg1"/>
                </a:solidFill>
                <a:latin typeface="Calibri" pitchFamily="34" charset="0"/>
              </a:rPr>
              <a:t>Ordem</a:t>
            </a:r>
            <a:r>
              <a:rPr lang="en-GB" sz="32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Calibri" pitchFamily="34" charset="0"/>
              </a:rPr>
              <a:t>Diptera</a:t>
            </a:r>
            <a:endParaRPr lang="en-GB" sz="3200" b="1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GB" sz="3200" b="1" dirty="0" err="1" smtClean="0">
                <a:solidFill>
                  <a:schemeClr val="bg1"/>
                </a:solidFill>
                <a:latin typeface="Calibri" pitchFamily="34" charset="0"/>
              </a:rPr>
              <a:t>Subordem</a:t>
            </a:r>
            <a:r>
              <a:rPr lang="en-GB" sz="32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Calibri" pitchFamily="34" charset="0"/>
              </a:rPr>
              <a:t>Nematocera</a:t>
            </a:r>
            <a:endParaRPr lang="en-GB" sz="3200" b="1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GB" sz="3200" b="1" i="1" dirty="0" err="1" smtClean="0">
                <a:solidFill>
                  <a:schemeClr val="bg1"/>
                </a:solidFill>
                <a:latin typeface="Calibri" pitchFamily="34" charset="0"/>
              </a:rPr>
              <a:t>Antenas</a:t>
            </a:r>
            <a:r>
              <a:rPr lang="en-GB" sz="3200" b="1" i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3200" b="1" i="1" dirty="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en-GB" sz="3200" b="1" i="1" dirty="0" err="1">
                <a:solidFill>
                  <a:schemeClr val="bg1"/>
                </a:solidFill>
                <a:latin typeface="Calibri" pitchFamily="34" charset="0"/>
              </a:rPr>
              <a:t>cera</a:t>
            </a:r>
            <a:r>
              <a:rPr lang="en-GB" sz="3200" b="1" i="1" dirty="0" smtClean="0">
                <a:solidFill>
                  <a:schemeClr val="bg1"/>
                </a:solidFill>
                <a:latin typeface="Calibri" pitchFamily="34" charset="0"/>
              </a:rPr>
              <a:t>) </a:t>
            </a:r>
            <a:r>
              <a:rPr lang="en-GB" sz="3200" b="1" i="1" dirty="0" err="1" smtClean="0">
                <a:solidFill>
                  <a:schemeClr val="bg1"/>
                </a:solidFill>
                <a:latin typeface="Calibri" pitchFamily="34" charset="0"/>
              </a:rPr>
              <a:t>como</a:t>
            </a:r>
            <a:r>
              <a:rPr lang="en-GB" sz="3200" b="1" i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sz="3200" b="1" i="1" dirty="0" err="1" smtClean="0">
                <a:solidFill>
                  <a:schemeClr val="bg1"/>
                </a:solidFill>
                <a:latin typeface="Calibri" pitchFamily="34" charset="0"/>
              </a:rPr>
              <a:t>fios</a:t>
            </a:r>
            <a:r>
              <a:rPr lang="en-GB" sz="3200" b="1" i="1" dirty="0">
                <a:solidFill>
                  <a:schemeClr val="bg1"/>
                </a:solidFill>
                <a:latin typeface="Calibri" pitchFamily="34" charset="0"/>
              </a:rPr>
              <a:t> (</a:t>
            </a:r>
            <a:r>
              <a:rPr lang="en-GB" sz="3200" b="1" i="1" dirty="0" err="1">
                <a:solidFill>
                  <a:schemeClr val="bg1"/>
                </a:solidFill>
                <a:latin typeface="Calibri" pitchFamily="34" charset="0"/>
              </a:rPr>
              <a:t>nemato</a:t>
            </a:r>
            <a:r>
              <a:rPr lang="en-GB" sz="3200" b="1" i="1" dirty="0">
                <a:solidFill>
                  <a:schemeClr val="bg1"/>
                </a:solidFill>
                <a:latin typeface="Calibri" pitchFamily="34" charset="0"/>
              </a:rPr>
              <a:t>)</a:t>
            </a:r>
            <a:endParaRPr lang="en-US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0483" name="Picture 6" descr="9.1 C3 Bestança-CI-16.7.9-FP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038" y="2554288"/>
            <a:ext cx="3541712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7"/>
          <p:cNvSpPr>
            <a:spLocks noChangeArrowheads="1"/>
          </p:cNvSpPr>
          <p:nvPr/>
        </p:nvSpPr>
        <p:spPr bwMode="auto">
          <a:xfrm>
            <a:off x="2932906" y="6062663"/>
            <a:ext cx="1570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 err="1" smtClean="0">
                <a:solidFill>
                  <a:srgbClr val="FFFFFF"/>
                </a:solidFill>
                <a:latin typeface="Calibri" pitchFamily="34" charset="0"/>
              </a:rPr>
              <a:t>Tipula-grande</a:t>
            </a:r>
            <a:endParaRPr lang="en-US" dirty="0">
              <a:solidFill>
                <a:srgbClr val="FFFFFF"/>
              </a:solidFill>
              <a:latin typeface="Calibri" pitchFamily="34" charset="0"/>
            </a:endParaRPr>
          </a:p>
          <a:p>
            <a:r>
              <a:rPr lang="en-GB" i="1" dirty="0" err="1">
                <a:solidFill>
                  <a:srgbClr val="FFFFFF"/>
                </a:solidFill>
                <a:latin typeface="Calibri" pitchFamily="34" charset="0"/>
              </a:rPr>
              <a:t>Tipula</a:t>
            </a:r>
            <a:r>
              <a:rPr lang="en-GB" i="1" dirty="0">
                <a:solidFill>
                  <a:srgbClr val="FFFFFF"/>
                </a:solidFill>
                <a:latin typeface="Calibri" pitchFamily="34" charset="0"/>
              </a:rPr>
              <a:t> sp.</a:t>
            </a:r>
            <a:endParaRPr lang="en-US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6" name="Picture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248591">
            <a:off x="6063626" y="4023172"/>
            <a:ext cx="560174" cy="645384"/>
          </a:xfrm>
          <a:prstGeom prst="rect">
            <a:avLst/>
          </a:prstGeom>
        </p:spPr>
      </p:pic>
      <p:pic>
        <p:nvPicPr>
          <p:cNvPr id="7" name="Pictur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33989">
            <a:off x="6251119" y="5187287"/>
            <a:ext cx="841248" cy="78028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6124537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1" descr="Asilida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1550" y="438150"/>
            <a:ext cx="4664075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"/>
          <p:cNvGrpSpPr/>
          <p:nvPr/>
        </p:nvGrpSpPr>
        <p:grpSpPr>
          <a:xfrm>
            <a:off x="681038" y="3602038"/>
            <a:ext cx="3279775" cy="3136900"/>
            <a:chOff x="681038" y="3602038"/>
            <a:chExt cx="3279775" cy="3136900"/>
          </a:xfrm>
        </p:grpSpPr>
        <p:pic>
          <p:nvPicPr>
            <p:cNvPr id="21507" name="Picture 3" descr="asas duras parede.jpg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038" y="3602038"/>
              <a:ext cx="3279775" cy="313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681038" y="5807063"/>
              <a:ext cx="3279775" cy="86177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Asas anteriores rijas sem nervuras visíveis;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Se as nervuras forem visíveis, o inseto tem um par de patas diferente dos restantes;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Sem asas</a:t>
              </a:r>
              <a:endParaRPr lang="pt-PT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195887" y="3595688"/>
            <a:ext cx="3225801" cy="3148012"/>
            <a:chOff x="5195887" y="3595688"/>
            <a:chExt cx="3225801" cy="3148012"/>
          </a:xfrm>
        </p:grpSpPr>
        <p:pic>
          <p:nvPicPr>
            <p:cNvPr id="21506" name="Picture 4" descr="asas membranosas parede.jpg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5888" y="3595688"/>
              <a:ext cx="3225800" cy="3148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5195887" y="5513328"/>
              <a:ext cx="3225801" cy="4001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pt-PT" sz="1000" dirty="0" smtClean="0">
                  <a:solidFill>
                    <a:schemeClr val="bg1"/>
                  </a:solidFill>
                </a:rPr>
                <a:t>Asas delicadas e membranosas, asas anteriores com nervuras claramente visíveis</a:t>
              </a:r>
              <a:endParaRPr lang="pt-PT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Imagem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6146473"/>
            <a:ext cx="3531476" cy="52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logoinsecto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4888" y="5913438"/>
            <a:ext cx="1789112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52"/>
          <a:stretch>
            <a:fillRect/>
          </a:stretch>
        </p:blipFill>
        <p:spPr bwMode="auto">
          <a:xfrm>
            <a:off x="6657975" y="296863"/>
            <a:ext cx="2501900" cy="657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2501900" cy="654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96050"/>
            <a:ext cx="25019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3444"/>
          <a:stretch>
            <a:fillRect/>
          </a:stretch>
        </p:blipFill>
        <p:spPr bwMode="auto">
          <a:xfrm>
            <a:off x="6657975" y="6496050"/>
            <a:ext cx="25019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 descr="Asilidae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7150" y="2489957"/>
            <a:ext cx="3971925" cy="2532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" y="5948680"/>
            <a:ext cx="3531476" cy="52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32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297</Words>
  <Application>Microsoft Office PowerPoint</Application>
  <PresentationFormat>Apresentação no Ecrã (4:3)</PresentationFormat>
  <Paragraphs>60</Paragraphs>
  <Slides>27</Slides>
  <Notes>2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27</vt:i4>
      </vt:variant>
    </vt:vector>
  </HeadingPairs>
  <TitlesOfParts>
    <vt:vector size="28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UL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Insects in Order</dc:title>
  <dc:creator>Eva Monteiro</dc:creator>
  <cp:lastModifiedBy>Carlos Ramos</cp:lastModifiedBy>
  <cp:revision>63</cp:revision>
  <dcterms:created xsi:type="dcterms:W3CDTF">2012-05-09T09:39:29Z</dcterms:created>
  <dcterms:modified xsi:type="dcterms:W3CDTF">2013-10-02T20:16:26Z</dcterms:modified>
</cp:coreProperties>
</file>