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351" r:id="rId3"/>
    <p:sldId id="352" r:id="rId4"/>
    <p:sldId id="353" r:id="rId5"/>
    <p:sldId id="354" r:id="rId6"/>
    <p:sldId id="357" r:id="rId7"/>
    <p:sldId id="358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  <p:sldId id="373" r:id="rId23"/>
    <p:sldId id="374" r:id="rId24"/>
    <p:sldId id="375" r:id="rId25"/>
    <p:sldId id="376" r:id="rId26"/>
    <p:sldId id="377" r:id="rId27"/>
    <p:sldId id="378" r:id="rId28"/>
    <p:sldId id="350" r:id="rId29"/>
  </p:sldIdLst>
  <p:sldSz cx="9144000" cy="6858000" type="screen4x3"/>
  <p:notesSz cx="6858000" cy="971073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9" autoAdjust="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452D7A-779B-4C57-82C4-79541F23C6D9}" type="datetimeFigureOut">
              <a:rPr lang="pt-PT" smtClean="0"/>
              <a:t>02/10/2013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23375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223375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63D9B5-20BA-4823-B3BA-602D3071692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48425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55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855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A329E-5B2A-48AD-946F-27170B1D8277}" type="datetimeFigureOut">
              <a:rPr lang="pt-PT" smtClean="0"/>
              <a:t>02/10/2013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1713" y="728663"/>
            <a:ext cx="4854575" cy="3641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612601"/>
            <a:ext cx="5486400" cy="4369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23516"/>
            <a:ext cx="2971800" cy="485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223516"/>
            <a:ext cx="2971800" cy="485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C65025-D252-44D9-B3C1-440A8D041443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12206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81C77-39CB-4F5F-899C-9CEF80C475CC}" type="datetimeFigureOut">
              <a:rPr lang="pt-PT" smtClean="0"/>
              <a:pPr/>
              <a:t>02/10/2013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10" Type="http://schemas.openxmlformats.org/officeDocument/2006/relationships/image" Target="../media/image20.png"/><Relationship Id="rId4" Type="http://schemas.openxmlformats.org/officeDocument/2006/relationships/image" Target="../media/image2.jpeg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475656" y="908720"/>
            <a:ext cx="735806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800" b="1" dirty="0"/>
              <a:t>matriz de Singapura</a:t>
            </a:r>
            <a:r>
              <a:rPr lang="pt-PT" sz="2800" dirty="0"/>
              <a:t>, aprovada em </a:t>
            </a:r>
            <a:r>
              <a:rPr lang="pt-PT" sz="2800" dirty="0" err="1"/>
              <a:t>Nagoya</a:t>
            </a:r>
            <a:r>
              <a:rPr lang="pt-PT" sz="2800" dirty="0"/>
              <a:t> em 2010</a:t>
            </a:r>
          </a:p>
          <a:p>
            <a:r>
              <a:rPr lang="pt-PT" sz="2800" dirty="0"/>
              <a:t>inclui um conjunto de </a:t>
            </a:r>
            <a:r>
              <a:rPr lang="pt-PT" sz="2800" b="1" dirty="0"/>
              <a:t>índices </a:t>
            </a:r>
            <a:r>
              <a:rPr lang="pt-PT" sz="2800" dirty="0"/>
              <a:t>composto de três</a:t>
            </a:r>
          </a:p>
          <a:p>
            <a:r>
              <a:rPr lang="pt-PT" sz="2800" dirty="0"/>
              <a:t>componentes,</a:t>
            </a:r>
          </a:p>
          <a:p>
            <a:r>
              <a:rPr lang="pt-PT" sz="2800" dirty="0"/>
              <a:t>para além do estabelecimento de um </a:t>
            </a:r>
            <a:r>
              <a:rPr lang="pt-PT" sz="2800" b="1" dirty="0"/>
              <a:t>perfil da cidade</a:t>
            </a:r>
            <a:r>
              <a:rPr lang="pt-PT" sz="2800" dirty="0"/>
              <a:t>:</a:t>
            </a:r>
          </a:p>
          <a:p>
            <a:r>
              <a:rPr lang="pt-PT" sz="2800" dirty="0"/>
              <a:t>- </a:t>
            </a:r>
            <a:r>
              <a:rPr lang="pt-PT" sz="2800" b="1" dirty="0"/>
              <a:t>A biodiversidade nativa da cidade</a:t>
            </a:r>
          </a:p>
          <a:p>
            <a:r>
              <a:rPr lang="pt-PT" sz="2800" dirty="0"/>
              <a:t>- </a:t>
            </a:r>
            <a:r>
              <a:rPr lang="pt-PT" sz="2800" b="1" dirty="0"/>
              <a:t>Os serviços </a:t>
            </a:r>
            <a:r>
              <a:rPr lang="pt-PT" sz="2800" b="1" dirty="0" err="1"/>
              <a:t>ecossistémicos</a:t>
            </a:r>
            <a:endParaRPr lang="pt-PT" sz="2800" b="1" dirty="0"/>
          </a:p>
          <a:p>
            <a:r>
              <a:rPr lang="pt-PT" sz="2800" b="1" dirty="0" smtClean="0"/>
              <a:t>- A </a:t>
            </a:r>
            <a:r>
              <a:rPr lang="pt-PT" sz="2800" b="1" dirty="0"/>
              <a:t>governança e gestão da biodiversidade na cidade</a:t>
            </a:r>
            <a:r>
              <a:rPr lang="pt-PT" sz="2800" dirty="0" smtClean="0"/>
              <a:t>.</a:t>
            </a:r>
          </a:p>
          <a:p>
            <a:r>
              <a:rPr lang="pt-PT" sz="2800" b="1" dirty="0" smtClean="0">
                <a:latin typeface="Calibri" pitchFamily="34" charset="0"/>
              </a:rPr>
              <a:t>Inês </a:t>
            </a:r>
            <a:r>
              <a:rPr lang="pt-PT" sz="2800" b="1" dirty="0" smtClean="0">
                <a:latin typeface="Calibri" pitchFamily="34" charset="0"/>
              </a:rPr>
              <a:t>Taveira Gonçalves</a:t>
            </a:r>
            <a:endParaRPr lang="pt-PT" sz="2800" b="1" dirty="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 err="1"/>
              <a:t>ecótopos</a:t>
            </a:r>
            <a:r>
              <a:rPr lang="pt-PT" sz="2000" dirty="0"/>
              <a:t> </a:t>
            </a:r>
            <a:r>
              <a:rPr lang="pt-PT" sz="2000" dirty="0" smtClean="0"/>
              <a:t>relevantes</a:t>
            </a:r>
          </a:p>
          <a:p>
            <a:r>
              <a:rPr lang="pt-PT" sz="2000" dirty="0" smtClean="0"/>
              <a:t>invasoras exóticas</a:t>
            </a:r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96381"/>
            <a:ext cx="4071927" cy="2771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392" y="2196380"/>
            <a:ext cx="4028636" cy="2771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62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 err="1"/>
              <a:t>ecótopos</a:t>
            </a:r>
            <a:r>
              <a:rPr lang="pt-PT" sz="2000" dirty="0"/>
              <a:t> </a:t>
            </a:r>
            <a:r>
              <a:rPr lang="pt-PT" sz="2000" dirty="0" smtClean="0"/>
              <a:t>relevantes</a:t>
            </a:r>
          </a:p>
          <a:p>
            <a:r>
              <a:rPr lang="pt-PT" sz="2000" dirty="0"/>
              <a:t>zambujais arbóreos</a:t>
            </a:r>
            <a:endParaRPr lang="pt-PT" sz="20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43" y="2096368"/>
            <a:ext cx="4243341" cy="3180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393" y="2112551"/>
            <a:ext cx="4200004" cy="3147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21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1765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 smtClean="0"/>
              <a:t>FITOMONUMENTOS</a:t>
            </a:r>
          </a:p>
          <a:p>
            <a:r>
              <a:rPr lang="pt-PT" sz="2000" dirty="0"/>
              <a:t>árvores, maciços e alamedas classificadas</a:t>
            </a:r>
            <a:endParaRPr lang="pt-PT" sz="20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18" y="2204864"/>
            <a:ext cx="42576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65" y="2204865"/>
            <a:ext cx="4094042" cy="271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895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1765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/>
              <a:t>A gestão da sucessão </a:t>
            </a:r>
            <a:r>
              <a:rPr lang="pt-PT" sz="2000" dirty="0" smtClean="0"/>
              <a:t>tem como </a:t>
            </a:r>
            <a:r>
              <a:rPr lang="pt-PT" sz="2000" dirty="0"/>
              <a:t>objectivo acelerar </a:t>
            </a:r>
            <a:r>
              <a:rPr lang="pt-PT" sz="2000" dirty="0" smtClean="0"/>
              <a:t>a sucessão </a:t>
            </a:r>
            <a:r>
              <a:rPr lang="pt-PT" sz="2000" dirty="0"/>
              <a:t>natural com </a:t>
            </a:r>
            <a:r>
              <a:rPr lang="pt-PT" sz="2000" dirty="0" smtClean="0"/>
              <a:t>o desenvolvimento </a:t>
            </a:r>
            <a:r>
              <a:rPr lang="pt-PT" sz="2000" dirty="0"/>
              <a:t>de </a:t>
            </a:r>
            <a:r>
              <a:rPr lang="pt-PT" sz="2000" dirty="0" smtClean="0"/>
              <a:t>matas </a:t>
            </a:r>
            <a:r>
              <a:rPr lang="pt-PT" sz="2000" dirty="0" err="1" smtClean="0"/>
              <a:t>perenifolias</a:t>
            </a:r>
            <a:endParaRPr lang="pt-PT" sz="20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48654"/>
            <a:ext cx="1952001" cy="300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48654"/>
            <a:ext cx="3171703" cy="2100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124" y="2048654"/>
            <a:ext cx="2802486" cy="2100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641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1765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/>
              <a:t>A gestão da sucessão </a:t>
            </a:r>
            <a:r>
              <a:rPr lang="pt-PT" sz="2000" dirty="0" smtClean="0"/>
              <a:t>tem como </a:t>
            </a:r>
            <a:r>
              <a:rPr lang="pt-PT" sz="2000" dirty="0"/>
              <a:t>objectivo acelerar </a:t>
            </a:r>
            <a:r>
              <a:rPr lang="pt-PT" sz="2000" dirty="0" smtClean="0"/>
              <a:t>a sucessão </a:t>
            </a:r>
            <a:r>
              <a:rPr lang="pt-PT" sz="2000" dirty="0"/>
              <a:t>natural com </a:t>
            </a:r>
            <a:r>
              <a:rPr lang="pt-PT" sz="2000" dirty="0" smtClean="0"/>
              <a:t>o desenvolvimento </a:t>
            </a:r>
            <a:r>
              <a:rPr lang="pt-PT" sz="2000" dirty="0"/>
              <a:t>de </a:t>
            </a:r>
            <a:r>
              <a:rPr lang="pt-PT" sz="2000" dirty="0" smtClean="0"/>
              <a:t>matas </a:t>
            </a:r>
            <a:r>
              <a:rPr lang="pt-PT" sz="2000" dirty="0" err="1" smtClean="0"/>
              <a:t>perenifolias</a:t>
            </a:r>
            <a:endParaRPr lang="pt-PT" sz="20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361" y="2057038"/>
            <a:ext cx="3067149" cy="198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057038"/>
            <a:ext cx="2646061" cy="198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940" y="2057038"/>
            <a:ext cx="1728192" cy="2664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619" y="4173225"/>
            <a:ext cx="2696682" cy="2021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084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1765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/>
              <a:t>A gestão da sucessão </a:t>
            </a:r>
            <a:r>
              <a:rPr lang="pt-PT" sz="2000" dirty="0" smtClean="0"/>
              <a:t>tem como </a:t>
            </a:r>
            <a:r>
              <a:rPr lang="pt-PT" sz="2000" dirty="0"/>
              <a:t>objectivo acelerar </a:t>
            </a:r>
            <a:r>
              <a:rPr lang="pt-PT" sz="2000" dirty="0" smtClean="0"/>
              <a:t>a sucessão </a:t>
            </a:r>
            <a:r>
              <a:rPr lang="pt-PT" sz="2000" dirty="0"/>
              <a:t>natural com </a:t>
            </a:r>
            <a:r>
              <a:rPr lang="pt-PT" sz="2000" dirty="0" smtClean="0"/>
              <a:t>o desenvolvimento </a:t>
            </a:r>
            <a:r>
              <a:rPr lang="pt-PT" sz="2000" dirty="0"/>
              <a:t>de </a:t>
            </a:r>
            <a:r>
              <a:rPr lang="pt-PT" sz="2000" dirty="0" smtClean="0"/>
              <a:t>matas </a:t>
            </a:r>
            <a:r>
              <a:rPr lang="pt-PT" sz="2000" dirty="0" err="1" smtClean="0"/>
              <a:t>perenifolias</a:t>
            </a:r>
            <a:endParaRPr lang="pt-PT" sz="20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048655"/>
            <a:ext cx="4122106" cy="3089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952" y="3068960"/>
            <a:ext cx="374686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709393" y="2068462"/>
            <a:ext cx="324698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pt-PT" sz="1400" dirty="0"/>
              <a:t>zambujais </a:t>
            </a:r>
            <a:r>
              <a:rPr lang="pt-PT" sz="1400" dirty="0" smtClean="0"/>
              <a:t>de </a:t>
            </a:r>
            <a:r>
              <a:rPr lang="pt-PT" sz="1400" dirty="0" err="1" smtClean="0"/>
              <a:t>Olea</a:t>
            </a:r>
            <a:r>
              <a:rPr lang="pt-PT" sz="1400" dirty="0" smtClean="0"/>
              <a:t> </a:t>
            </a:r>
            <a:r>
              <a:rPr lang="pt-PT" sz="1400" dirty="0" err="1" smtClean="0"/>
              <a:t>europaea</a:t>
            </a:r>
            <a:r>
              <a:rPr lang="pt-PT" sz="1400" dirty="0"/>
              <a:t> </a:t>
            </a:r>
            <a:r>
              <a:rPr lang="pt-PT" sz="1400" dirty="0" smtClean="0"/>
              <a:t>var</a:t>
            </a:r>
            <a:r>
              <a:rPr lang="pt-PT" sz="1400" dirty="0"/>
              <a:t>. </a:t>
            </a:r>
            <a:r>
              <a:rPr lang="pt-PT" sz="1400" dirty="0" err="1"/>
              <a:t>sylvestris</a:t>
            </a:r>
            <a:endParaRPr lang="pt-PT" sz="1400" dirty="0" smtClean="0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4715953" y="2564904"/>
            <a:ext cx="37444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pt-PT" sz="1400" dirty="0"/>
              <a:t>carrascais </a:t>
            </a:r>
            <a:r>
              <a:rPr lang="pt-PT" sz="1400" dirty="0" smtClean="0"/>
              <a:t>de Quercus </a:t>
            </a:r>
            <a:r>
              <a:rPr lang="pt-PT" sz="1400" dirty="0" err="1" smtClean="0"/>
              <a:t>coccifera</a:t>
            </a:r>
            <a:r>
              <a:rPr lang="pt-PT" sz="1400" dirty="0" smtClean="0"/>
              <a:t>, </a:t>
            </a:r>
            <a:r>
              <a:rPr lang="pt-PT" sz="1400" dirty="0" err="1" smtClean="0"/>
              <a:t>Phillyrea</a:t>
            </a:r>
            <a:r>
              <a:rPr lang="pt-PT" sz="1400" dirty="0" smtClean="0"/>
              <a:t> </a:t>
            </a:r>
            <a:r>
              <a:rPr lang="pt-PT" sz="1400" dirty="0" err="1"/>
              <a:t>latifolia</a:t>
            </a:r>
            <a:endParaRPr lang="pt-PT" sz="1400" dirty="0"/>
          </a:p>
          <a:p>
            <a:r>
              <a:rPr lang="pt-PT" sz="1400" dirty="0" err="1"/>
              <a:t>et</a:t>
            </a:r>
            <a:r>
              <a:rPr lang="pt-PT" sz="1400" dirty="0"/>
              <a:t> </a:t>
            </a:r>
            <a:r>
              <a:rPr lang="pt-PT" sz="1400" dirty="0" err="1"/>
              <a:t>Arbutus</a:t>
            </a:r>
            <a:r>
              <a:rPr lang="pt-PT" sz="1400" dirty="0"/>
              <a:t> </a:t>
            </a:r>
            <a:r>
              <a:rPr lang="pt-PT" sz="1400" dirty="0" err="1"/>
              <a:t>unedo</a:t>
            </a:r>
            <a:endParaRPr lang="pt-PT" sz="1400" dirty="0" smtClean="0"/>
          </a:p>
        </p:txBody>
      </p:sp>
    </p:spTree>
    <p:extLst>
      <p:ext uri="{BB962C8B-B14F-4D97-AF65-F5344CB8AC3E}">
        <p14:creationId xmlns:p14="http://schemas.microsoft.com/office/powerpoint/2010/main" val="199490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1765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/>
              <a:t>A gestão da sucessão </a:t>
            </a:r>
            <a:r>
              <a:rPr lang="pt-PT" sz="2000" dirty="0" smtClean="0"/>
              <a:t>tem como </a:t>
            </a:r>
            <a:r>
              <a:rPr lang="pt-PT" sz="2000" dirty="0"/>
              <a:t>objectivo acelerar </a:t>
            </a:r>
            <a:r>
              <a:rPr lang="pt-PT" sz="2000" dirty="0" smtClean="0"/>
              <a:t>a sucessão </a:t>
            </a:r>
            <a:r>
              <a:rPr lang="pt-PT" sz="2000" dirty="0"/>
              <a:t>natural com </a:t>
            </a:r>
            <a:r>
              <a:rPr lang="pt-PT" sz="2000" dirty="0" smtClean="0"/>
              <a:t>o desenvolvimento </a:t>
            </a:r>
            <a:r>
              <a:rPr lang="pt-PT" sz="2000" dirty="0"/>
              <a:t>de </a:t>
            </a:r>
            <a:r>
              <a:rPr lang="pt-PT" sz="2000" dirty="0" smtClean="0"/>
              <a:t>matas </a:t>
            </a:r>
            <a:r>
              <a:rPr lang="pt-PT" sz="2000" dirty="0" err="1" smtClean="0"/>
              <a:t>perenifolias</a:t>
            </a:r>
            <a:endParaRPr lang="pt-PT" sz="20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641871" y="2068462"/>
            <a:ext cx="45197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pt-PT" sz="1400" dirty="0"/>
              <a:t>Cercais de Quercus </a:t>
            </a:r>
            <a:r>
              <a:rPr lang="pt-PT" sz="1400" dirty="0" err="1" smtClean="0"/>
              <a:t>faginea</a:t>
            </a:r>
            <a:r>
              <a:rPr lang="pt-PT" sz="1400" dirty="0"/>
              <a:t> </a:t>
            </a:r>
            <a:r>
              <a:rPr lang="pt-PT" sz="1400" dirty="0" smtClean="0"/>
              <a:t>e </a:t>
            </a:r>
            <a:r>
              <a:rPr lang="pt-PT" sz="1400" dirty="0"/>
              <a:t>carvalhais de Quercus</a:t>
            </a:r>
          </a:p>
          <a:p>
            <a:r>
              <a:rPr lang="pt-PT" sz="1400" dirty="0" err="1"/>
              <a:t>pyrenaica</a:t>
            </a:r>
            <a:endParaRPr lang="pt-PT" sz="1400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86176"/>
            <a:ext cx="4390350" cy="328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579" y="3118507"/>
            <a:ext cx="2289338" cy="3050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474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1765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/>
              <a:t>instalação de charcas permanentes</a:t>
            </a:r>
            <a:endParaRPr lang="pt-PT" sz="20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15420"/>
            <a:ext cx="2952328" cy="178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055" y="2017884"/>
            <a:ext cx="37338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80502"/>
            <a:ext cx="3312368" cy="213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42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1765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06900" y="1314048"/>
            <a:ext cx="73580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/>
              <a:t>abrigos para animais</a:t>
            </a:r>
            <a:endParaRPr lang="pt-PT" sz="20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89" y="1777993"/>
            <a:ext cx="448627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36" y="1777993"/>
            <a:ext cx="3291496" cy="24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382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55577" y="833331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51520" y="1314048"/>
            <a:ext cx="876410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pt-PT" sz="2000" b="1" dirty="0" smtClean="0"/>
              <a:t>A Estratégia para a Biodiversidade em meio urbano passa pelos</a:t>
            </a:r>
          </a:p>
          <a:p>
            <a:r>
              <a:rPr lang="pt-PT" sz="2000" b="1" dirty="0" smtClean="0"/>
              <a:t>seguintes pontos</a:t>
            </a:r>
            <a:r>
              <a:rPr lang="pt-PT" sz="2000" dirty="0" smtClean="0"/>
              <a:t>:</a:t>
            </a:r>
          </a:p>
          <a:p>
            <a:r>
              <a:rPr lang="pt-PT" sz="2000" dirty="0" smtClean="0"/>
              <a:t>a) por uma </a:t>
            </a:r>
            <a:r>
              <a:rPr lang="pt-PT" sz="2000" b="1" dirty="0" smtClean="0"/>
              <a:t>avaliação da Biodiversidade </a:t>
            </a:r>
            <a:r>
              <a:rPr lang="pt-PT" sz="2000" dirty="0" smtClean="0"/>
              <a:t>através dos </a:t>
            </a:r>
            <a:r>
              <a:rPr lang="pt-PT" sz="2000" b="1" dirty="0" smtClean="0"/>
              <a:t>indicadores de Singapura</a:t>
            </a:r>
          </a:p>
          <a:p>
            <a:r>
              <a:rPr lang="pt-PT" sz="2000" dirty="0" smtClean="0"/>
              <a:t>aprovados em 2010 em </a:t>
            </a:r>
            <a:r>
              <a:rPr lang="pt-PT" sz="2000" dirty="0" err="1" smtClean="0"/>
              <a:t>Nagoya</a:t>
            </a:r>
            <a:r>
              <a:rPr lang="pt-PT" sz="2000" dirty="0" smtClean="0"/>
              <a:t>, os quais possibilitam a comparação com diversas</a:t>
            </a:r>
          </a:p>
          <a:p>
            <a:r>
              <a:rPr lang="pt-PT" sz="2000" dirty="0" smtClean="0"/>
              <a:t>cidades designadamente aquelas que presentemente estão a servir de modelo de</a:t>
            </a:r>
          </a:p>
          <a:p>
            <a:r>
              <a:rPr lang="pt-PT" sz="2000" dirty="0" smtClean="0"/>
              <a:t>aferição da metodologia aprovada.</a:t>
            </a:r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5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892969" y="1576274"/>
            <a:ext cx="735806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800" b="1" dirty="0"/>
              <a:t>Perfil Da Cidade</a:t>
            </a:r>
          </a:p>
          <a:p>
            <a:r>
              <a:rPr lang="pt-PT" sz="2800" dirty="0"/>
              <a:t>diversidade de ecossistemas, listagens</a:t>
            </a:r>
          </a:p>
          <a:p>
            <a:r>
              <a:rPr lang="pt-PT" sz="2800" dirty="0"/>
              <a:t>das espécies animais e vegetais.</a:t>
            </a:r>
            <a:endParaRPr lang="pt-PT" sz="2800" b="1" dirty="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67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55577" y="833331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51520" y="1314048"/>
            <a:ext cx="876410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pt-PT" sz="2000" b="1" dirty="0"/>
              <a:t>A Estratégia para a Biodiversidade </a:t>
            </a:r>
            <a:r>
              <a:rPr lang="pt-PT" sz="2000" b="1" dirty="0" smtClean="0"/>
              <a:t>em meio urbano passa </a:t>
            </a:r>
            <a:r>
              <a:rPr lang="pt-PT" sz="2000" b="1" dirty="0"/>
              <a:t>pelos</a:t>
            </a:r>
          </a:p>
          <a:p>
            <a:r>
              <a:rPr lang="pt-PT" sz="2000" b="1" dirty="0"/>
              <a:t>seguintes pontos</a:t>
            </a:r>
            <a:r>
              <a:rPr lang="pt-PT" sz="2000" dirty="0"/>
              <a:t>:</a:t>
            </a:r>
          </a:p>
          <a:p>
            <a:r>
              <a:rPr lang="pt-PT" sz="2000" dirty="0"/>
              <a:t>a) por uma </a:t>
            </a:r>
            <a:r>
              <a:rPr lang="pt-PT" sz="2000" b="1" dirty="0"/>
              <a:t>avaliação da Biodiversidade </a:t>
            </a:r>
            <a:r>
              <a:rPr lang="pt-PT" sz="2000" dirty="0"/>
              <a:t>através dos </a:t>
            </a:r>
            <a:r>
              <a:rPr lang="pt-PT" sz="2000" b="1" dirty="0"/>
              <a:t>indicadores de Singapura</a:t>
            </a:r>
          </a:p>
          <a:p>
            <a:r>
              <a:rPr lang="pt-PT" sz="2000" dirty="0"/>
              <a:t>aprovados em 2010 em </a:t>
            </a:r>
            <a:r>
              <a:rPr lang="pt-PT" sz="2000" dirty="0" err="1"/>
              <a:t>Nagoya</a:t>
            </a:r>
            <a:r>
              <a:rPr lang="pt-PT" sz="2000" dirty="0"/>
              <a:t>, os quais possibilitam a comparação com diversas</a:t>
            </a:r>
          </a:p>
          <a:p>
            <a:r>
              <a:rPr lang="pt-PT" sz="2000" dirty="0"/>
              <a:t>cidades designadamente aquelas que presentemente estão a servir de modelo de</a:t>
            </a:r>
          </a:p>
          <a:p>
            <a:r>
              <a:rPr lang="pt-PT" sz="2000" dirty="0"/>
              <a:t>aferição da metodologia aprovada.</a:t>
            </a:r>
          </a:p>
          <a:p>
            <a:r>
              <a:rPr lang="pt-PT" sz="2000" dirty="0"/>
              <a:t>b) pela </a:t>
            </a:r>
            <a:r>
              <a:rPr lang="pt-PT" sz="2000" b="1" dirty="0"/>
              <a:t>monitorização dos ecossistemas </a:t>
            </a:r>
            <a:r>
              <a:rPr lang="pt-PT" sz="2000" dirty="0"/>
              <a:t>característicos e significativos no</a:t>
            </a:r>
          </a:p>
          <a:p>
            <a:r>
              <a:rPr lang="pt-PT" sz="2000" dirty="0"/>
              <a:t>Município de Lisboa em termos de biodiversidade florística e faunística.</a:t>
            </a:r>
            <a:endParaRPr lang="pt-PT" sz="20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2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55577" y="833331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51520" y="1314048"/>
            <a:ext cx="8764104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pt-PT" sz="2000" b="1" dirty="0"/>
              <a:t>A Estratégia para a Biodiversidade </a:t>
            </a:r>
            <a:r>
              <a:rPr lang="pt-PT" sz="2000" b="1" dirty="0" smtClean="0"/>
              <a:t>em meio urbano passa </a:t>
            </a:r>
            <a:r>
              <a:rPr lang="pt-PT" sz="2000" b="1" dirty="0"/>
              <a:t>pelos</a:t>
            </a:r>
          </a:p>
          <a:p>
            <a:r>
              <a:rPr lang="pt-PT" sz="2000" b="1" dirty="0"/>
              <a:t>seguintes pontos</a:t>
            </a:r>
            <a:r>
              <a:rPr lang="pt-PT" sz="2000" dirty="0"/>
              <a:t>:</a:t>
            </a:r>
          </a:p>
          <a:p>
            <a:r>
              <a:rPr lang="pt-PT" sz="2000" dirty="0"/>
              <a:t>a) por uma </a:t>
            </a:r>
            <a:r>
              <a:rPr lang="pt-PT" sz="2000" b="1" dirty="0"/>
              <a:t>avaliação da Biodiversidade </a:t>
            </a:r>
            <a:r>
              <a:rPr lang="pt-PT" sz="2000" dirty="0"/>
              <a:t>através dos </a:t>
            </a:r>
            <a:r>
              <a:rPr lang="pt-PT" sz="2000" b="1" dirty="0"/>
              <a:t>indicadores de Singapura</a:t>
            </a:r>
          </a:p>
          <a:p>
            <a:r>
              <a:rPr lang="pt-PT" sz="2000" dirty="0"/>
              <a:t>aprovados em 2010 em </a:t>
            </a:r>
            <a:r>
              <a:rPr lang="pt-PT" sz="2000" dirty="0" err="1"/>
              <a:t>Nagoya</a:t>
            </a:r>
            <a:r>
              <a:rPr lang="pt-PT" sz="2000" dirty="0"/>
              <a:t>, os quais possibilitam a comparação com diversas</a:t>
            </a:r>
          </a:p>
          <a:p>
            <a:r>
              <a:rPr lang="pt-PT" sz="2000" dirty="0"/>
              <a:t>cidades designadamente aquelas que presentemente estão a servir de modelo de</a:t>
            </a:r>
          </a:p>
          <a:p>
            <a:r>
              <a:rPr lang="pt-PT" sz="2000" dirty="0"/>
              <a:t>aferição da metodologia aprovada.</a:t>
            </a:r>
          </a:p>
          <a:p>
            <a:r>
              <a:rPr lang="pt-PT" sz="2000" dirty="0"/>
              <a:t>b) pela </a:t>
            </a:r>
            <a:r>
              <a:rPr lang="pt-PT" sz="2000" b="1" dirty="0"/>
              <a:t>monitorização dos ecossistemas </a:t>
            </a:r>
            <a:r>
              <a:rPr lang="pt-PT" sz="2000" dirty="0"/>
              <a:t>característicos e significativos </a:t>
            </a:r>
            <a:r>
              <a:rPr lang="pt-PT" sz="2000" dirty="0" smtClean="0"/>
              <a:t>em meio urbano </a:t>
            </a:r>
            <a:r>
              <a:rPr lang="pt-PT" sz="2000" dirty="0"/>
              <a:t>em termos de biodiversidade florística e faunística.</a:t>
            </a:r>
          </a:p>
          <a:p>
            <a:r>
              <a:rPr lang="pt-PT" sz="2000" dirty="0"/>
              <a:t>c) pelo estabelecimento de uma </a:t>
            </a:r>
            <a:r>
              <a:rPr lang="pt-PT" sz="2000" b="1" dirty="0"/>
              <a:t>Estrutura Ecológica Municipal </a:t>
            </a:r>
            <a:r>
              <a:rPr lang="pt-PT" sz="2000" dirty="0"/>
              <a:t>(EEM) dentro dos</a:t>
            </a:r>
          </a:p>
          <a:p>
            <a:r>
              <a:rPr lang="pt-PT" sz="2000" dirty="0"/>
              <a:t>instrumentos de ordenamento da cidade, processo actualmente em curso com a</a:t>
            </a:r>
          </a:p>
          <a:p>
            <a:r>
              <a:rPr lang="pt-PT" sz="2000" dirty="0"/>
              <a:t>aprovação do Plano Director Municipal prevista para 2011 e onde tanto a EEM como a</a:t>
            </a:r>
          </a:p>
          <a:p>
            <a:r>
              <a:rPr lang="pt-PT" sz="2000" dirty="0"/>
              <a:t>cartografia dos condicionantes ambientais e dos riscos naturais constituem elementos</a:t>
            </a:r>
          </a:p>
          <a:p>
            <a:r>
              <a:rPr lang="pt-PT" sz="2000" dirty="0"/>
              <a:t>da Planta de Ordenamento.</a:t>
            </a:r>
            <a:endParaRPr lang="pt-PT" sz="20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08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55577" y="833331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79896" y="1314048"/>
            <a:ext cx="8764104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pt-PT" sz="1600" b="1" dirty="0"/>
              <a:t>A Estratégia para a Biodiversidade </a:t>
            </a:r>
            <a:r>
              <a:rPr lang="pt-PT" sz="1600" b="1" dirty="0" smtClean="0"/>
              <a:t>em meio urbano passa </a:t>
            </a:r>
            <a:r>
              <a:rPr lang="pt-PT" sz="1600" b="1" dirty="0"/>
              <a:t>pelos</a:t>
            </a:r>
          </a:p>
          <a:p>
            <a:r>
              <a:rPr lang="pt-PT" sz="1600" b="1" dirty="0"/>
              <a:t>seguintes pontos</a:t>
            </a:r>
            <a:r>
              <a:rPr lang="pt-PT" sz="1600" dirty="0"/>
              <a:t>:</a:t>
            </a:r>
          </a:p>
          <a:p>
            <a:r>
              <a:rPr lang="pt-PT" sz="1600" dirty="0"/>
              <a:t>a) por uma </a:t>
            </a:r>
            <a:r>
              <a:rPr lang="pt-PT" sz="1600" b="1" dirty="0"/>
              <a:t>avaliação da Biodiversidade </a:t>
            </a:r>
            <a:r>
              <a:rPr lang="pt-PT" sz="1600" dirty="0"/>
              <a:t>através dos </a:t>
            </a:r>
            <a:r>
              <a:rPr lang="pt-PT" sz="1600" b="1" dirty="0"/>
              <a:t>indicadores de Singapura</a:t>
            </a:r>
          </a:p>
          <a:p>
            <a:r>
              <a:rPr lang="pt-PT" sz="1600" dirty="0"/>
              <a:t>aprovados em 2010 em </a:t>
            </a:r>
            <a:r>
              <a:rPr lang="pt-PT" sz="1600" dirty="0" err="1"/>
              <a:t>Nagoya</a:t>
            </a:r>
            <a:r>
              <a:rPr lang="pt-PT" sz="1600" dirty="0"/>
              <a:t>, os quais possibilitam a comparação com diversas</a:t>
            </a:r>
          </a:p>
          <a:p>
            <a:r>
              <a:rPr lang="pt-PT" sz="1600" dirty="0"/>
              <a:t>cidades designadamente aquelas que presentemente estão a servir de modelo de</a:t>
            </a:r>
          </a:p>
          <a:p>
            <a:r>
              <a:rPr lang="pt-PT" sz="1600" dirty="0"/>
              <a:t>aferição da metodologia aprovada.</a:t>
            </a:r>
          </a:p>
          <a:p>
            <a:r>
              <a:rPr lang="pt-PT" sz="1600" dirty="0"/>
              <a:t>b) pela </a:t>
            </a:r>
            <a:r>
              <a:rPr lang="pt-PT" sz="1600" b="1" dirty="0"/>
              <a:t>monitorização dos ecossistemas </a:t>
            </a:r>
            <a:r>
              <a:rPr lang="pt-PT" sz="1600" dirty="0"/>
              <a:t>característicos e significativos no</a:t>
            </a:r>
          </a:p>
          <a:p>
            <a:r>
              <a:rPr lang="pt-PT" sz="1600" dirty="0"/>
              <a:t>Município de Lisboa em termos de biodiversidade florística e faunística.</a:t>
            </a:r>
          </a:p>
          <a:p>
            <a:r>
              <a:rPr lang="pt-PT" sz="1600" dirty="0"/>
              <a:t>c) pelo estabelecimento de uma </a:t>
            </a:r>
            <a:r>
              <a:rPr lang="pt-PT" sz="1600" b="1" dirty="0"/>
              <a:t>Estrutura Ecológica Municipal </a:t>
            </a:r>
            <a:r>
              <a:rPr lang="pt-PT" sz="1600" dirty="0"/>
              <a:t>(EEM) dentro dos</a:t>
            </a:r>
          </a:p>
          <a:p>
            <a:r>
              <a:rPr lang="pt-PT" sz="1600" dirty="0"/>
              <a:t>instrumentos de ordenamento da cidade, processo actualmente em curso com a</a:t>
            </a:r>
          </a:p>
          <a:p>
            <a:r>
              <a:rPr lang="pt-PT" sz="1600" dirty="0"/>
              <a:t>aprovação do Plano Director Municipal prevista para 2011 e onde tanto a EEM como a</a:t>
            </a:r>
          </a:p>
          <a:p>
            <a:r>
              <a:rPr lang="pt-PT" sz="1600" dirty="0"/>
              <a:t>cartografia dos condicionantes ambientais e dos riscos naturais constituem elementos</a:t>
            </a:r>
          </a:p>
          <a:p>
            <a:r>
              <a:rPr lang="pt-PT" sz="1600" dirty="0"/>
              <a:t>da Planta de Ordenamento.</a:t>
            </a:r>
          </a:p>
          <a:p>
            <a:r>
              <a:rPr lang="pt-PT" sz="1600" dirty="0"/>
              <a:t>d) pelo reconhecimento que um olhar atento ao estado da Biodiversidade passará, no</a:t>
            </a:r>
          </a:p>
          <a:p>
            <a:r>
              <a:rPr lang="pt-PT" sz="1600" dirty="0"/>
              <a:t>futuro, pela sua </a:t>
            </a:r>
            <a:r>
              <a:rPr lang="pt-PT" sz="1600" b="1" dirty="0"/>
              <a:t>avaliação ao nível da Área Metropolitana de Lisboa</a:t>
            </a:r>
            <a:r>
              <a:rPr lang="pt-PT" sz="1600" dirty="0"/>
              <a:t>, uma vez</a:t>
            </a:r>
          </a:p>
          <a:p>
            <a:r>
              <a:rPr lang="pt-PT" sz="1600" dirty="0"/>
              <a:t>que as questões ambientais não reconhecem fronteiras administrativas. Os</a:t>
            </a:r>
          </a:p>
          <a:p>
            <a:r>
              <a:rPr lang="pt-PT" sz="1600" dirty="0"/>
              <a:t>ecossistemas são sempre sistemas abertos e todas as tentativas de os fechar</a:t>
            </a:r>
          </a:p>
          <a:p>
            <a:r>
              <a:rPr lang="pt-PT" sz="1600" dirty="0"/>
              <a:t>resultam sempre na perda de importantes variáveis que contribuem para o</a:t>
            </a:r>
          </a:p>
          <a:p>
            <a:r>
              <a:rPr lang="pt-PT" sz="1600" dirty="0"/>
              <a:t>conhecimento do todo e a actuação consequente.</a:t>
            </a:r>
            <a:endParaRPr lang="pt-PT" sz="16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86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55577" y="833331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51520" y="1314048"/>
            <a:ext cx="87641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pt-PT" sz="1600" b="1" dirty="0"/>
              <a:t>PRINCIPAIS EIXOS DA GESTÃO DA BIODIVERSIDADE PARA DIMINUIR</a:t>
            </a:r>
          </a:p>
          <a:p>
            <a:r>
              <a:rPr lang="pt-PT" sz="1600" b="1" dirty="0"/>
              <a:t>A PERDA E/OU AUMENTAR A BIODIVERSIDADE </a:t>
            </a:r>
            <a:endParaRPr lang="pt-PT" sz="1600" b="1" dirty="0" smtClean="0"/>
          </a:p>
          <a:p>
            <a:r>
              <a:rPr lang="pt-PT" sz="1600" dirty="0" smtClean="0"/>
              <a:t>conjunto </a:t>
            </a:r>
            <a:r>
              <a:rPr lang="pt-PT" sz="1600" dirty="0"/>
              <a:t>de iniciativas, projectos e/ou procedimentos, a ser efectuados entre 2011 e 2020 tais como:</a:t>
            </a:r>
          </a:p>
          <a:p>
            <a:r>
              <a:rPr lang="pt-PT" sz="1600" dirty="0"/>
              <a:t>a) </a:t>
            </a:r>
            <a:r>
              <a:rPr lang="pt-PT" sz="1600" b="1" dirty="0"/>
              <a:t>aumento da área de espaços verdes públicos </a:t>
            </a:r>
            <a:r>
              <a:rPr lang="pt-PT" sz="1600" dirty="0"/>
              <a:t>através de Planos de Urbanização e de Pormenor que</a:t>
            </a:r>
          </a:p>
          <a:p>
            <a:r>
              <a:rPr lang="pt-PT" sz="1600" dirty="0"/>
              <a:t>apresentem área de espaços verdes superiores aos mínimos definidos no Plano Director Municipal;</a:t>
            </a:r>
            <a:endParaRPr lang="pt-PT" sz="16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31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55577" y="833331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51520" y="1314048"/>
            <a:ext cx="876410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pt-PT" sz="1600" b="1" dirty="0"/>
              <a:t>PRINCIPAIS EIXOS DA GESTÃO DA BIODIVERSIDADE PARA DIMINUIR</a:t>
            </a:r>
          </a:p>
          <a:p>
            <a:r>
              <a:rPr lang="pt-PT" sz="1600" b="1" dirty="0"/>
              <a:t>A PERDA E/OU AUMENTAR A BIODIVERSIDADE </a:t>
            </a:r>
            <a:endParaRPr lang="pt-PT" sz="1600" b="1" dirty="0" smtClean="0"/>
          </a:p>
          <a:p>
            <a:r>
              <a:rPr lang="pt-PT" sz="1600" dirty="0" smtClean="0"/>
              <a:t>conjunto </a:t>
            </a:r>
            <a:r>
              <a:rPr lang="pt-PT" sz="1600" dirty="0"/>
              <a:t>de iniciativas, projectos e/ou procedimentos, a ser efectuados entre 2011 e 2020 tais como:</a:t>
            </a:r>
          </a:p>
          <a:p>
            <a:r>
              <a:rPr lang="pt-PT" sz="1600" dirty="0" smtClean="0"/>
              <a:t>a</a:t>
            </a:r>
            <a:r>
              <a:rPr lang="pt-PT" sz="1600" dirty="0"/>
              <a:t>) </a:t>
            </a:r>
            <a:r>
              <a:rPr lang="pt-PT" sz="1600" b="1" dirty="0"/>
              <a:t>aumento da área de espaços verdes públicos </a:t>
            </a:r>
            <a:r>
              <a:rPr lang="pt-PT" sz="1600" dirty="0"/>
              <a:t>através de Planos de Urbanização e de Pormenor que</a:t>
            </a:r>
          </a:p>
          <a:p>
            <a:r>
              <a:rPr lang="pt-PT" sz="1600" dirty="0"/>
              <a:t>apresentem área de espaços verdes superiores aos mínimos definidos no Plano Director Municipal;</a:t>
            </a:r>
          </a:p>
          <a:p>
            <a:r>
              <a:rPr lang="pt-PT" sz="1600" dirty="0"/>
              <a:t>b) implementação da </a:t>
            </a:r>
            <a:r>
              <a:rPr lang="pt-PT" sz="1600" b="1" dirty="0"/>
              <a:t>conexão física entre os espaços verdes </a:t>
            </a:r>
            <a:r>
              <a:rPr lang="pt-PT" sz="1600" dirty="0"/>
              <a:t>públicos através de uma organização espacial</a:t>
            </a:r>
          </a:p>
          <a:p>
            <a:r>
              <a:rPr lang="pt-PT" sz="1600" dirty="0"/>
              <a:t>nos Planos de Urbanização e de Pormenor localizados dentro dos corredores estruturantes definidos no PDM do</a:t>
            </a:r>
          </a:p>
          <a:p>
            <a:r>
              <a:rPr lang="pt-PT" sz="1600" dirty="0"/>
              <a:t>conjunto de espaços verdes, espaços públicos não verdes, alinhamentos de árvores, vias pedonais, </a:t>
            </a:r>
            <a:r>
              <a:rPr lang="pt-PT" sz="1600" dirty="0" err="1"/>
              <a:t>cicláveis</a:t>
            </a:r>
            <a:r>
              <a:rPr lang="pt-PT" sz="1600" dirty="0"/>
              <a:t> e de</a:t>
            </a:r>
          </a:p>
          <a:p>
            <a:r>
              <a:rPr lang="pt-PT" sz="1600" dirty="0"/>
              <a:t>outros meios de mobilidade suave e ainda dos corredores de transportes públicos dedicados e zonas 30. Eliminação</a:t>
            </a:r>
          </a:p>
          <a:p>
            <a:r>
              <a:rPr lang="pt-PT" sz="1600" dirty="0"/>
              <a:t>de obstáculos físicos nessas conexões;</a:t>
            </a:r>
            <a:endParaRPr lang="pt-PT" sz="16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37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55577" y="833331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51520" y="1314048"/>
            <a:ext cx="8764104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pt-PT" sz="1600" b="1" dirty="0"/>
              <a:t>PRINCIPAIS EIXOS DA GESTÃO DA BIODIVERSIDADE PARA DIMINUIR</a:t>
            </a:r>
          </a:p>
          <a:p>
            <a:r>
              <a:rPr lang="pt-PT" sz="1600" b="1" dirty="0"/>
              <a:t>A PERDA E/OU AUMENTAR A BIODIVERSIDADE </a:t>
            </a:r>
            <a:endParaRPr lang="pt-PT" sz="1600" b="1" dirty="0" smtClean="0"/>
          </a:p>
          <a:p>
            <a:r>
              <a:rPr lang="pt-PT" sz="1600" dirty="0" smtClean="0"/>
              <a:t>conjunto </a:t>
            </a:r>
            <a:r>
              <a:rPr lang="pt-PT" sz="1600" dirty="0"/>
              <a:t>de iniciativas, projectos e/ou procedimentos, a ser efectuados entre 2011 e 2020 tais como:</a:t>
            </a:r>
          </a:p>
          <a:p>
            <a:r>
              <a:rPr lang="pt-PT" sz="1600" dirty="0"/>
              <a:t>a) </a:t>
            </a:r>
            <a:r>
              <a:rPr lang="pt-PT" sz="1600" b="1" dirty="0"/>
              <a:t>aumento da área de espaços verdes públicos </a:t>
            </a:r>
            <a:r>
              <a:rPr lang="pt-PT" sz="1600" dirty="0"/>
              <a:t>através de Planos de Urbanização e de Pormenor que</a:t>
            </a:r>
          </a:p>
          <a:p>
            <a:r>
              <a:rPr lang="pt-PT" sz="1600" dirty="0"/>
              <a:t>apresentem área de espaços verdes superiores aos mínimos definidos no Plano Director Municipal;</a:t>
            </a:r>
          </a:p>
          <a:p>
            <a:r>
              <a:rPr lang="pt-PT" sz="1600" dirty="0"/>
              <a:t>b) implementação da </a:t>
            </a:r>
            <a:r>
              <a:rPr lang="pt-PT" sz="1600" b="1" dirty="0"/>
              <a:t>conexão física entre os espaços verdes </a:t>
            </a:r>
            <a:r>
              <a:rPr lang="pt-PT" sz="1600" dirty="0"/>
              <a:t>públicos através de uma organização espacial</a:t>
            </a:r>
          </a:p>
          <a:p>
            <a:r>
              <a:rPr lang="pt-PT" sz="1600" dirty="0"/>
              <a:t>nos Planos de Urbanização e de Pormenor localizados dentro dos corredores estruturantes definidos no PDM do</a:t>
            </a:r>
          </a:p>
          <a:p>
            <a:r>
              <a:rPr lang="pt-PT" sz="1600" dirty="0"/>
              <a:t>conjunto de espaços verdes, espaços públicos não verdes, alinhamentos de árvores, vias pedonais, </a:t>
            </a:r>
            <a:r>
              <a:rPr lang="pt-PT" sz="1600" dirty="0" err="1"/>
              <a:t>cicláveis</a:t>
            </a:r>
            <a:r>
              <a:rPr lang="pt-PT" sz="1600" dirty="0"/>
              <a:t> e de</a:t>
            </a:r>
          </a:p>
          <a:p>
            <a:r>
              <a:rPr lang="pt-PT" sz="1600" dirty="0"/>
              <a:t>outros meios de mobilidade suave e ainda dos corredores de transportes públicos dedicados e zonas 30. Eliminação</a:t>
            </a:r>
          </a:p>
          <a:p>
            <a:r>
              <a:rPr lang="pt-PT" sz="1600" dirty="0"/>
              <a:t>de obstáculos físicos nessas conexões;</a:t>
            </a:r>
          </a:p>
          <a:p>
            <a:r>
              <a:rPr lang="pt-PT" sz="1600" dirty="0"/>
              <a:t>c) aumento do número e da área abrangida por projectos instalados de </a:t>
            </a:r>
            <a:r>
              <a:rPr lang="pt-PT" sz="1600" b="1" dirty="0"/>
              <a:t>espaços verdes sem sistemas de rega</a:t>
            </a:r>
          </a:p>
          <a:p>
            <a:r>
              <a:rPr lang="pt-PT" sz="1600" dirty="0"/>
              <a:t>e com predominância de </a:t>
            </a:r>
            <a:r>
              <a:rPr lang="pt-PT" sz="1600" b="1" dirty="0"/>
              <a:t>espécies vegetais autóctones </a:t>
            </a:r>
            <a:r>
              <a:rPr lang="pt-PT" sz="1600" dirty="0"/>
              <a:t>na região e/ou relevantes para a incremento da </a:t>
            </a:r>
            <a:r>
              <a:rPr lang="pt-PT" sz="1600" b="1" dirty="0"/>
              <a:t>fauna</a:t>
            </a:r>
          </a:p>
          <a:p>
            <a:r>
              <a:rPr lang="pt-PT" sz="1600" b="1" dirty="0"/>
              <a:t>autóctone </a:t>
            </a:r>
            <a:r>
              <a:rPr lang="pt-PT" sz="1600" dirty="0"/>
              <a:t>na cidade;</a:t>
            </a:r>
            <a:endParaRPr lang="pt-PT" sz="16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97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55577" y="833331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51520" y="1314048"/>
            <a:ext cx="8764104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pt-PT" sz="1600" b="1" dirty="0"/>
              <a:t>PRINCIPAIS EIXOS DA GESTÃO DA BIODIVERSIDADE PARA DIMINUIR</a:t>
            </a:r>
          </a:p>
          <a:p>
            <a:r>
              <a:rPr lang="pt-PT" sz="1600" b="1" dirty="0"/>
              <a:t>A PERDA E/OU AUMENTAR A BIODIVERSIDADE </a:t>
            </a:r>
            <a:endParaRPr lang="pt-PT" sz="1600" b="1" dirty="0" smtClean="0"/>
          </a:p>
          <a:p>
            <a:r>
              <a:rPr lang="pt-PT" sz="1400" dirty="0" smtClean="0"/>
              <a:t>conjunto </a:t>
            </a:r>
            <a:r>
              <a:rPr lang="pt-PT" sz="1400" dirty="0"/>
              <a:t>de iniciativas, projectos e/ou procedimentos, a ser efectuados entre 2011 e 2020 tais como</a:t>
            </a:r>
            <a:r>
              <a:rPr lang="pt-PT" sz="1400" dirty="0" smtClean="0"/>
              <a:t>:</a:t>
            </a:r>
            <a:endParaRPr lang="pt-PT" sz="1400" dirty="0"/>
          </a:p>
          <a:p>
            <a:r>
              <a:rPr lang="pt-PT" sz="1400" dirty="0"/>
              <a:t>a) </a:t>
            </a:r>
            <a:r>
              <a:rPr lang="pt-PT" sz="1400" b="1" dirty="0"/>
              <a:t>aumento da área de espaços verdes públicos </a:t>
            </a:r>
            <a:r>
              <a:rPr lang="pt-PT" sz="1400" dirty="0"/>
              <a:t>através de Planos de Urbanização e de Pormenor que</a:t>
            </a:r>
          </a:p>
          <a:p>
            <a:r>
              <a:rPr lang="pt-PT" sz="1400" dirty="0"/>
              <a:t>apresentem área de espaços verdes superiores aos mínimos definidos no Plano Director Municipal;</a:t>
            </a:r>
          </a:p>
          <a:p>
            <a:r>
              <a:rPr lang="pt-PT" sz="1400" dirty="0"/>
              <a:t>b) implementação da </a:t>
            </a:r>
            <a:r>
              <a:rPr lang="pt-PT" sz="1400" b="1" dirty="0"/>
              <a:t>conexão física entre os espaços verdes </a:t>
            </a:r>
            <a:r>
              <a:rPr lang="pt-PT" sz="1400" dirty="0"/>
              <a:t>públicos através de uma organização espacial</a:t>
            </a:r>
          </a:p>
          <a:p>
            <a:r>
              <a:rPr lang="pt-PT" sz="1400" dirty="0"/>
              <a:t>nos Planos de Urbanização e de Pormenor localizados dentro dos corredores estruturantes definidos no PDM do</a:t>
            </a:r>
          </a:p>
          <a:p>
            <a:r>
              <a:rPr lang="pt-PT" sz="1400" dirty="0"/>
              <a:t>conjunto de espaços verdes, espaços públicos não verdes, alinhamentos de árvores, vias pedonais, </a:t>
            </a:r>
            <a:r>
              <a:rPr lang="pt-PT" sz="1400" dirty="0" err="1"/>
              <a:t>cicláveis</a:t>
            </a:r>
            <a:r>
              <a:rPr lang="pt-PT" sz="1400" dirty="0"/>
              <a:t> e de</a:t>
            </a:r>
          </a:p>
          <a:p>
            <a:r>
              <a:rPr lang="pt-PT" sz="1400" dirty="0"/>
              <a:t>outros meios de mobilidade suave e ainda dos corredores de transportes públicos dedicados e zonas 30. Eliminação</a:t>
            </a:r>
          </a:p>
          <a:p>
            <a:r>
              <a:rPr lang="pt-PT" sz="1400" dirty="0"/>
              <a:t>de obstáculos físicos nessas conexões;</a:t>
            </a:r>
          </a:p>
          <a:p>
            <a:r>
              <a:rPr lang="pt-PT" sz="1400" dirty="0"/>
              <a:t>c) aumento do número e da área abrangida por projectos instalados de </a:t>
            </a:r>
            <a:r>
              <a:rPr lang="pt-PT" sz="1400" b="1" dirty="0"/>
              <a:t>espaços verdes sem sistemas de rega</a:t>
            </a:r>
          </a:p>
          <a:p>
            <a:r>
              <a:rPr lang="pt-PT" sz="1400" dirty="0"/>
              <a:t>e com predominância de </a:t>
            </a:r>
            <a:r>
              <a:rPr lang="pt-PT" sz="1400" b="1" dirty="0"/>
              <a:t>espécies vegetais autóctones </a:t>
            </a:r>
            <a:r>
              <a:rPr lang="pt-PT" sz="1400" dirty="0"/>
              <a:t>na região e/ou relevantes para a incremento da </a:t>
            </a:r>
            <a:r>
              <a:rPr lang="pt-PT" sz="1400" b="1" dirty="0"/>
              <a:t>fauna</a:t>
            </a:r>
          </a:p>
          <a:p>
            <a:r>
              <a:rPr lang="pt-PT" sz="1400" b="1" dirty="0"/>
              <a:t>autóctone </a:t>
            </a:r>
            <a:r>
              <a:rPr lang="pt-PT" sz="1400" dirty="0"/>
              <a:t>na cidade;</a:t>
            </a:r>
          </a:p>
          <a:p>
            <a:r>
              <a:rPr lang="pt-PT" sz="1400" dirty="0"/>
              <a:t>d) aumento da área de elementos ou maciços classificados como </a:t>
            </a:r>
            <a:r>
              <a:rPr lang="pt-PT" sz="1400" b="1" dirty="0" err="1"/>
              <a:t>fitomonumentos</a:t>
            </a:r>
            <a:r>
              <a:rPr lang="pt-PT" sz="1400" b="1" dirty="0"/>
              <a:t>;</a:t>
            </a:r>
          </a:p>
          <a:p>
            <a:r>
              <a:rPr lang="pt-PT" sz="1400" dirty="0"/>
              <a:t>e) gestão das espécies </a:t>
            </a:r>
            <a:r>
              <a:rPr lang="pt-PT" sz="1400" b="1" dirty="0"/>
              <a:t>exóticas infestantes</a:t>
            </a:r>
            <a:endParaRPr lang="pt-PT" sz="14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0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55577" y="833331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51520" y="1314048"/>
            <a:ext cx="8764104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endParaRPr lang="pt-PT" sz="1600" b="1" dirty="0" smtClean="0"/>
          </a:p>
          <a:p>
            <a:r>
              <a:rPr lang="pt-PT" sz="1400" b="1" dirty="0"/>
              <a:t>PRINCIPAIS EIXOS DA GESTÃO DA BIODIVERSIDADE PARA DIMINUIR</a:t>
            </a:r>
          </a:p>
          <a:p>
            <a:r>
              <a:rPr lang="pt-PT" sz="1400" b="1" dirty="0"/>
              <a:t>A PERDA E/OU AUMENTAR A </a:t>
            </a:r>
            <a:r>
              <a:rPr lang="pt-PT" sz="1400" b="1" dirty="0" smtClean="0"/>
              <a:t>BIODIVERSIDADE</a:t>
            </a:r>
            <a:endParaRPr lang="pt-PT" sz="1400" b="1" dirty="0"/>
          </a:p>
          <a:p>
            <a:r>
              <a:rPr lang="pt-PT" sz="1400" dirty="0"/>
              <a:t>f) aumento do número de </a:t>
            </a:r>
            <a:r>
              <a:rPr lang="pt-PT" sz="1400" b="1" dirty="0"/>
              <a:t>bacias de retenção/infiltração </a:t>
            </a:r>
            <a:r>
              <a:rPr lang="pt-PT" sz="1400" dirty="0"/>
              <a:t>instaladas;</a:t>
            </a:r>
          </a:p>
          <a:p>
            <a:r>
              <a:rPr lang="pt-PT" sz="1400" dirty="0"/>
              <a:t>g) aumento do comprimento total de </a:t>
            </a:r>
            <a:r>
              <a:rPr lang="pt-PT" sz="1400" b="1" dirty="0"/>
              <a:t>linhas de água naturalizadas</a:t>
            </a:r>
            <a:r>
              <a:rPr lang="pt-PT" sz="1400" dirty="0"/>
              <a:t>;</a:t>
            </a:r>
          </a:p>
          <a:p>
            <a:r>
              <a:rPr lang="pt-PT" sz="1400" dirty="0"/>
              <a:t>h) estabelecimento de um plano de implementação de zonas com </a:t>
            </a:r>
            <a:r>
              <a:rPr lang="pt-PT" sz="1400" b="1" dirty="0"/>
              <a:t>hortas urbanas</a:t>
            </a:r>
            <a:r>
              <a:rPr lang="pt-PT" sz="1400" dirty="0"/>
              <a:t>;</a:t>
            </a:r>
          </a:p>
          <a:p>
            <a:r>
              <a:rPr lang="pt-PT" sz="1400" dirty="0"/>
              <a:t>i) Por medidas de </a:t>
            </a:r>
            <a:r>
              <a:rPr lang="pt-PT" sz="1400" b="1" dirty="0"/>
              <a:t>acalmia de trafego </a:t>
            </a:r>
            <a:r>
              <a:rPr lang="pt-PT" sz="1400" dirty="0"/>
              <a:t>em determinadas áreas da cidade</a:t>
            </a:r>
          </a:p>
          <a:p>
            <a:r>
              <a:rPr lang="pt-PT" sz="1400" dirty="0"/>
              <a:t>j) </a:t>
            </a:r>
            <a:r>
              <a:rPr lang="pt-PT" sz="1400" b="1" dirty="0"/>
              <a:t>avaliação da evolução do número de espécies vegetais e animais </a:t>
            </a:r>
            <a:r>
              <a:rPr lang="pt-PT" sz="1400" dirty="0"/>
              <a:t>dos grupos pré-seleccionados</a:t>
            </a:r>
          </a:p>
          <a:p>
            <a:r>
              <a:rPr lang="pt-PT" sz="1400" dirty="0"/>
              <a:t>ocorrentes em Lisboa;</a:t>
            </a:r>
          </a:p>
          <a:p>
            <a:r>
              <a:rPr lang="pt-PT" sz="1400" dirty="0"/>
              <a:t>k) aumento da </a:t>
            </a:r>
            <a:r>
              <a:rPr lang="pt-PT" sz="1400" b="1" dirty="0"/>
              <a:t>sensibilidade das pessoas relativamente à Biodiversidade</a:t>
            </a:r>
            <a:r>
              <a:rPr lang="pt-PT" sz="1400" dirty="0"/>
              <a:t>, valorizando-a e tornando-as</a:t>
            </a:r>
          </a:p>
          <a:p>
            <a:r>
              <a:rPr lang="pt-PT" sz="1400" dirty="0"/>
              <a:t>defensoras quer da biodiversidade, quer dos habitats que a albergam, quer da qualidade do ambiente em geral.</a:t>
            </a:r>
          </a:p>
          <a:p>
            <a:r>
              <a:rPr lang="pt-PT" sz="1400" dirty="0"/>
              <a:t>Esta sensibilidade deve assentar em acções de educação ambiental para o desenvolvimento sustentável dirigidas a</a:t>
            </a:r>
          </a:p>
          <a:p>
            <a:r>
              <a:rPr lang="pt-PT" sz="1400" dirty="0"/>
              <a:t>todos os escalões etários;</a:t>
            </a:r>
          </a:p>
          <a:p>
            <a:r>
              <a:rPr lang="pt-PT" sz="1400" dirty="0"/>
              <a:t>l) estabelecimento de percursos, painéis e edição de </a:t>
            </a:r>
            <a:r>
              <a:rPr lang="pt-PT" sz="1400" b="1" dirty="0"/>
              <a:t>informação acerca dos </a:t>
            </a:r>
            <a:r>
              <a:rPr lang="pt-PT" sz="1400" b="1" dirty="0" err="1"/>
              <a:t>hotspots</a:t>
            </a:r>
            <a:r>
              <a:rPr lang="pt-PT" sz="1400" b="1" dirty="0"/>
              <a:t> e de outros valores</a:t>
            </a:r>
          </a:p>
          <a:p>
            <a:r>
              <a:rPr lang="pt-PT" sz="1400" b="1" dirty="0"/>
              <a:t>em biodiversidade </a:t>
            </a:r>
            <a:r>
              <a:rPr lang="pt-PT" sz="1400" dirty="0"/>
              <a:t>em Lisboa.</a:t>
            </a:r>
            <a:endParaRPr lang="pt-PT" sz="1400" dirty="0" smtClean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95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r>
              <a:rPr lang="pt-PT" sz="2000" dirty="0"/>
              <a:t>Formação realizada através do Contrato de Financiamento referente à Operação P19 – Acções de Monitorização Ambiental – N.º 2897, no âmbito da candidatura apresentada ao regulamento específico “Politica de Cidades – Parcerias para a Regeneração Urbana”, com o n.º de operação CENTRO – 02 – RU41 – FEDER - 008083;</a:t>
            </a:r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</p:txBody>
      </p:sp>
      <p:pic>
        <p:nvPicPr>
          <p:cNvPr id="6" name="Imagem 5" descr="Apoi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8245" y="2745796"/>
            <a:ext cx="7294851" cy="1111428"/>
          </a:xfrm>
          <a:prstGeom prst="rect">
            <a:avLst/>
          </a:prstGeom>
        </p:spPr>
      </p:pic>
      <p:pic>
        <p:nvPicPr>
          <p:cNvPr id="7" name="Imagem 6" descr="A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96638" y="11264"/>
            <a:ext cx="2232248" cy="245002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39" y="2745796"/>
            <a:ext cx="1219406" cy="111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20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400" b="1" dirty="0"/>
              <a:t>Perfil Da Cidade</a:t>
            </a:r>
          </a:p>
          <a:p>
            <a:r>
              <a:rPr lang="pt-PT" sz="2400" dirty="0"/>
              <a:t>diversidade de ecossistemas, listagens</a:t>
            </a:r>
          </a:p>
          <a:p>
            <a:r>
              <a:rPr lang="pt-PT" sz="2400" dirty="0"/>
              <a:t>das espécies animais e vegetais.</a:t>
            </a:r>
          </a:p>
          <a:p>
            <a:r>
              <a:rPr lang="pt-PT" sz="2400" b="1" dirty="0"/>
              <a:t>Biodiversidade Nativa</a:t>
            </a:r>
          </a:p>
          <a:p>
            <a:r>
              <a:rPr lang="pt-PT" sz="2400" dirty="0"/>
              <a:t>áreas naturais, medidas de conectividade ou rede</a:t>
            </a:r>
          </a:p>
          <a:p>
            <a:r>
              <a:rPr lang="pt-PT" sz="2400" dirty="0"/>
              <a:t>ecológica para reduzir a fragmentação; biodiversidade</a:t>
            </a:r>
          </a:p>
          <a:p>
            <a:r>
              <a:rPr lang="pt-PT" sz="2400" dirty="0"/>
              <a:t>natural, áreas, espécies exóticas infestantes.</a:t>
            </a:r>
          </a:p>
          <a:p>
            <a:r>
              <a:rPr lang="pt-PT" sz="2400" b="1" dirty="0"/>
              <a:t>Serviços </a:t>
            </a:r>
            <a:r>
              <a:rPr lang="pt-PT" sz="2400" b="1" dirty="0" err="1"/>
              <a:t>Ecossistémicos</a:t>
            </a:r>
            <a:endParaRPr lang="pt-PT" sz="2400" b="1" dirty="0"/>
          </a:p>
          <a:p>
            <a:r>
              <a:rPr lang="pt-PT" sz="2400" dirty="0"/>
              <a:t>regulação da agua, sumidouro de carbono, efeito</a:t>
            </a:r>
          </a:p>
          <a:p>
            <a:r>
              <a:rPr lang="pt-PT" sz="2400" dirty="0"/>
              <a:t>climático da vegetação; serviços de recreio e</a:t>
            </a:r>
          </a:p>
          <a:p>
            <a:r>
              <a:rPr lang="pt-PT" sz="2400" dirty="0"/>
              <a:t>educacional</a:t>
            </a:r>
            <a:endParaRPr lang="pt-PT" sz="2400" b="1" dirty="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3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b="1" dirty="0" smtClean="0"/>
              <a:t>Perfil Da Cidade</a:t>
            </a:r>
          </a:p>
          <a:p>
            <a:r>
              <a:rPr lang="pt-PT" sz="2000" dirty="0" smtClean="0"/>
              <a:t>diversidade de ecossistemas, listagens</a:t>
            </a:r>
          </a:p>
          <a:p>
            <a:r>
              <a:rPr lang="pt-PT" sz="2000" dirty="0" smtClean="0"/>
              <a:t>das espécies animais e vegetais.</a:t>
            </a:r>
          </a:p>
          <a:p>
            <a:r>
              <a:rPr lang="pt-PT" sz="2000" b="1" dirty="0" smtClean="0"/>
              <a:t>Biodiversidade Nativa</a:t>
            </a:r>
          </a:p>
          <a:p>
            <a:r>
              <a:rPr lang="pt-PT" sz="2000" dirty="0" smtClean="0"/>
              <a:t>áreas naturais, medidas de conectividade ou rede</a:t>
            </a:r>
          </a:p>
          <a:p>
            <a:r>
              <a:rPr lang="pt-PT" sz="2000" dirty="0" smtClean="0"/>
              <a:t>ecológica para reduzir a fragmentação; biodiversidade</a:t>
            </a:r>
          </a:p>
          <a:p>
            <a:r>
              <a:rPr lang="pt-PT" sz="2000" dirty="0" smtClean="0"/>
              <a:t>natural, áreas, espécies exóticas infestantes.</a:t>
            </a:r>
          </a:p>
          <a:p>
            <a:r>
              <a:rPr lang="pt-PT" sz="2000" b="1" dirty="0" smtClean="0"/>
              <a:t>Serviços </a:t>
            </a:r>
            <a:r>
              <a:rPr lang="pt-PT" sz="2000" b="1" dirty="0" err="1" smtClean="0"/>
              <a:t>Ecossistémicos</a:t>
            </a:r>
            <a:endParaRPr lang="pt-PT" sz="2000" b="1" dirty="0" smtClean="0"/>
          </a:p>
          <a:p>
            <a:r>
              <a:rPr lang="pt-PT" sz="2000" dirty="0" smtClean="0"/>
              <a:t>regulação da agua, sumidouro de carbono, efeito</a:t>
            </a:r>
          </a:p>
          <a:p>
            <a:r>
              <a:rPr lang="pt-PT" sz="2000" dirty="0" smtClean="0"/>
              <a:t>climático da vegetação; serviços de recreio e</a:t>
            </a:r>
          </a:p>
          <a:p>
            <a:r>
              <a:rPr lang="pt-PT" sz="2000" dirty="0" smtClean="0"/>
              <a:t>educacional</a:t>
            </a:r>
          </a:p>
          <a:p>
            <a:r>
              <a:rPr lang="pt-PT" sz="2000" b="1" dirty="0" err="1" smtClean="0"/>
              <a:t>Governância</a:t>
            </a:r>
            <a:r>
              <a:rPr lang="pt-PT" sz="2000" b="1" dirty="0" smtClean="0"/>
              <a:t> e Gestão da biodiversidade na cidade</a:t>
            </a:r>
          </a:p>
          <a:p>
            <a:r>
              <a:rPr lang="pt-PT" sz="2000" dirty="0" smtClean="0"/>
              <a:t>orçamento, projectos, regulamentos, política,</a:t>
            </a:r>
          </a:p>
          <a:p>
            <a:r>
              <a:rPr lang="pt-PT" sz="2000" dirty="0" smtClean="0"/>
              <a:t>capacidade institucional, participação, educação e</a:t>
            </a:r>
          </a:p>
          <a:p>
            <a:r>
              <a:rPr lang="pt-PT" sz="2000" dirty="0" smtClean="0"/>
              <a:t>sensibilização</a:t>
            </a:r>
            <a:endParaRPr lang="pt-PT" sz="2000" b="1" dirty="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28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/>
              <a:t>a avaliação do estado dos ecossistemas é</a:t>
            </a:r>
          </a:p>
          <a:p>
            <a:r>
              <a:rPr lang="pt-PT" sz="2000" dirty="0"/>
              <a:t>complexo </a:t>
            </a:r>
            <a:r>
              <a:rPr lang="pt-PT" sz="2000" dirty="0" smtClean="0"/>
              <a:t>em meio urbano na </a:t>
            </a:r>
            <a:r>
              <a:rPr lang="pt-PT" sz="2000" dirty="0"/>
              <a:t>medida em que</a:t>
            </a:r>
          </a:p>
          <a:p>
            <a:r>
              <a:rPr lang="pt-PT" sz="2000" dirty="0"/>
              <a:t>a acção humana altera de forma significativa a</a:t>
            </a:r>
          </a:p>
          <a:p>
            <a:r>
              <a:rPr lang="pt-PT" sz="2000" dirty="0"/>
              <a:t>a sua evolução</a:t>
            </a:r>
          </a:p>
          <a:p>
            <a:r>
              <a:rPr lang="pt-PT" sz="2000" dirty="0"/>
              <a:t>embora se possam incluir grosso modo em</a:t>
            </a:r>
          </a:p>
          <a:p>
            <a:r>
              <a:rPr lang="pt-PT" sz="2000" dirty="0"/>
              <a:t>espaços </a:t>
            </a:r>
            <a:r>
              <a:rPr lang="pt-PT" sz="2000" dirty="0" err="1"/>
              <a:t>semi-naturais</a:t>
            </a:r>
            <a:r>
              <a:rPr lang="pt-PT" sz="2000" dirty="0"/>
              <a:t> considerou-se relevante</a:t>
            </a:r>
          </a:p>
          <a:p>
            <a:r>
              <a:rPr lang="pt-PT" sz="2000" dirty="0"/>
              <a:t>em termos de gestão classificar parte deles</a:t>
            </a:r>
          </a:p>
          <a:p>
            <a:r>
              <a:rPr lang="pt-PT" sz="2000" dirty="0"/>
              <a:t>como espaços naturalizados</a:t>
            </a:r>
            <a:endParaRPr lang="pt-PT" sz="2000" b="1" dirty="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5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 err="1"/>
              <a:t>ecótopos</a:t>
            </a:r>
            <a:r>
              <a:rPr lang="pt-PT" sz="2000" dirty="0"/>
              <a:t> </a:t>
            </a:r>
            <a:r>
              <a:rPr lang="pt-PT" sz="2000" dirty="0" smtClean="0"/>
              <a:t>relevantes</a:t>
            </a:r>
          </a:p>
          <a:p>
            <a:r>
              <a:rPr lang="pt-PT" sz="2000" dirty="0" err="1"/>
              <a:t>ecótopos</a:t>
            </a:r>
            <a:r>
              <a:rPr lang="pt-PT" sz="2000" dirty="0"/>
              <a:t> sintetizados como habitats para a </a:t>
            </a:r>
            <a:r>
              <a:rPr lang="pt-PT" sz="2000" dirty="0" smtClean="0"/>
              <a:t>fauna</a:t>
            </a:r>
          </a:p>
          <a:p>
            <a:r>
              <a:rPr lang="pt-PT" sz="2000" dirty="0"/>
              <a:t>áreas </a:t>
            </a:r>
            <a:r>
              <a:rPr lang="pt-PT" sz="2000" dirty="0" smtClean="0"/>
              <a:t>naturais</a:t>
            </a:r>
          </a:p>
          <a:p>
            <a:r>
              <a:rPr lang="pt-PT" sz="2000" dirty="0"/>
              <a:t>SAPAIS E </a:t>
            </a:r>
            <a:r>
              <a:rPr lang="pt-PT" sz="2000" dirty="0" smtClean="0"/>
              <a:t>LODAÇAIS FORA </a:t>
            </a:r>
            <a:r>
              <a:rPr lang="pt-PT" sz="2000" dirty="0"/>
              <a:t>DO </a:t>
            </a:r>
            <a:r>
              <a:rPr lang="pt-PT" sz="2000" dirty="0" smtClean="0"/>
              <a:t>LIMITE DO </a:t>
            </a:r>
            <a:r>
              <a:rPr lang="pt-PT" sz="2000" dirty="0"/>
              <a:t>CONCELHO</a:t>
            </a:r>
            <a:endParaRPr lang="pt-PT" sz="2000" dirty="0" smtClean="0"/>
          </a:p>
          <a:p>
            <a:endParaRPr lang="pt-PT" sz="2000" b="1" dirty="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88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 err="1"/>
              <a:t>ecótopos</a:t>
            </a:r>
            <a:r>
              <a:rPr lang="pt-PT" sz="2000" dirty="0"/>
              <a:t> </a:t>
            </a:r>
            <a:r>
              <a:rPr lang="pt-PT" sz="2000" dirty="0" smtClean="0"/>
              <a:t>relevantes</a:t>
            </a:r>
          </a:p>
          <a:p>
            <a:endParaRPr lang="pt-PT" sz="2000" dirty="0"/>
          </a:p>
          <a:p>
            <a:r>
              <a:rPr lang="pt-PT" sz="2000" dirty="0"/>
              <a:t>naturalizados por </a:t>
            </a:r>
            <a:r>
              <a:rPr lang="pt-PT" sz="2000" dirty="0" smtClean="0"/>
              <a:t>abandono</a:t>
            </a:r>
          </a:p>
          <a:p>
            <a:r>
              <a:rPr lang="pt-PT" sz="2000" dirty="0"/>
              <a:t>Prados ruderais </a:t>
            </a:r>
            <a:r>
              <a:rPr lang="pt-PT" sz="2000" dirty="0" smtClean="0"/>
              <a:t>diversificados</a:t>
            </a:r>
          </a:p>
          <a:p>
            <a:endParaRPr lang="pt-PT" sz="2000" b="1" dirty="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9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15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 err="1"/>
              <a:t>ecótopos</a:t>
            </a:r>
            <a:r>
              <a:rPr lang="pt-PT" sz="2000" dirty="0"/>
              <a:t> </a:t>
            </a:r>
            <a:r>
              <a:rPr lang="pt-PT" sz="2000" dirty="0" smtClean="0"/>
              <a:t>relevantes</a:t>
            </a:r>
          </a:p>
          <a:p>
            <a:r>
              <a:rPr lang="pt-PT" sz="2000" dirty="0" smtClean="0"/>
              <a:t>invasoras exóticas</a:t>
            </a:r>
          </a:p>
          <a:p>
            <a:endParaRPr lang="pt-PT" sz="2000" b="1" dirty="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596" y="2708920"/>
            <a:ext cx="3584797" cy="2686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445" y="2680533"/>
            <a:ext cx="3584825" cy="268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428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/>
              <a:t>Gestão de Espaços Verdes Urbanos</a:t>
            </a:r>
            <a:endParaRPr lang="pt-PT" i="1" dirty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030362" y="1340768"/>
            <a:ext cx="73580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pt-PT" sz="2000" dirty="0" err="1"/>
              <a:t>ecótopos</a:t>
            </a:r>
            <a:r>
              <a:rPr lang="pt-PT" sz="2000" dirty="0"/>
              <a:t> </a:t>
            </a:r>
            <a:r>
              <a:rPr lang="pt-PT" sz="2000" dirty="0" smtClean="0"/>
              <a:t>relevantes</a:t>
            </a:r>
          </a:p>
          <a:p>
            <a:r>
              <a:rPr lang="pt-PT" sz="2000" dirty="0" smtClean="0"/>
              <a:t>invasoras exóticas</a:t>
            </a:r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16506" y="-1"/>
            <a:ext cx="4827494" cy="80732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62" y="928"/>
            <a:ext cx="884744" cy="8064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363" y="2348880"/>
            <a:ext cx="3757662" cy="2816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196" y="2348880"/>
            <a:ext cx="3757663" cy="2816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60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</TotalTime>
  <Words>1797</Words>
  <Application>Microsoft Office PowerPoint</Application>
  <PresentationFormat>Apresentação no Ecrã (4:3)</PresentationFormat>
  <Paragraphs>211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28</vt:i4>
      </vt:variant>
    </vt:vector>
  </HeadingPairs>
  <TitlesOfParts>
    <vt:vector size="29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mctavares</dc:creator>
  <cp:lastModifiedBy>Carlos Ramos</cp:lastModifiedBy>
  <cp:revision>151</cp:revision>
  <dcterms:created xsi:type="dcterms:W3CDTF">2011-11-21T10:09:49Z</dcterms:created>
  <dcterms:modified xsi:type="dcterms:W3CDTF">2013-10-02T22:54:21Z</dcterms:modified>
</cp:coreProperties>
</file>