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256" r:id="rId2"/>
    <p:sldId id="263" r:id="rId3"/>
    <p:sldId id="291" r:id="rId4"/>
    <p:sldId id="320" r:id="rId5"/>
    <p:sldId id="321" r:id="rId6"/>
    <p:sldId id="322" r:id="rId7"/>
    <p:sldId id="292" r:id="rId8"/>
    <p:sldId id="30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04" r:id="rId20"/>
    <p:sldId id="305" r:id="rId21"/>
    <p:sldId id="317" r:id="rId22"/>
    <p:sldId id="274" r:id="rId23"/>
    <p:sldId id="296" r:id="rId24"/>
    <p:sldId id="310" r:id="rId25"/>
    <p:sldId id="311" r:id="rId26"/>
    <p:sldId id="312" r:id="rId27"/>
    <p:sldId id="314" r:id="rId28"/>
    <p:sldId id="297" r:id="rId29"/>
    <p:sldId id="298" r:id="rId30"/>
    <p:sldId id="299" r:id="rId31"/>
    <p:sldId id="323" r:id="rId32"/>
    <p:sldId id="275" r:id="rId33"/>
    <p:sldId id="276" r:id="rId34"/>
    <p:sldId id="290" r:id="rId35"/>
    <p:sldId id="277" r:id="rId36"/>
    <p:sldId id="283" r:id="rId37"/>
    <p:sldId id="284" r:id="rId38"/>
    <p:sldId id="285" r:id="rId39"/>
    <p:sldId id="286" r:id="rId40"/>
    <p:sldId id="300" r:id="rId41"/>
    <p:sldId id="301" r:id="rId42"/>
    <p:sldId id="307" r:id="rId43"/>
    <p:sldId id="316" r:id="rId44"/>
    <p:sldId id="306" r:id="rId45"/>
    <p:sldId id="302" r:id="rId46"/>
    <p:sldId id="289" r:id="rId47"/>
    <p:sldId id="288" r:id="rId48"/>
    <p:sldId id="287" r:id="rId49"/>
    <p:sldId id="295" r:id="rId50"/>
    <p:sldId id="318" r:id="rId51"/>
    <p:sldId id="303" r:id="rId52"/>
    <p:sldId id="259" r:id="rId53"/>
    <p:sldId id="258" r:id="rId54"/>
    <p:sldId id="260" r:id="rId55"/>
    <p:sldId id="261" r:id="rId56"/>
    <p:sldId id="319" r:id="rId57"/>
    <p:sldId id="262" r:id="rId58"/>
    <p:sldId id="324" r:id="rId59"/>
  </p:sldIdLst>
  <p:sldSz cx="9144000" cy="6858000" type="screen4x3"/>
  <p:notesSz cx="6858000" cy="97107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52D7A-779B-4C57-82C4-79541F23C6D9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223375"/>
            <a:ext cx="2971800" cy="4857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3D9B5-20BA-4823-B3BA-602D3071692E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4842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A329E-5B2A-48AD-946F-27170B1D8277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1713" y="728663"/>
            <a:ext cx="4854575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612601"/>
            <a:ext cx="5486400" cy="4369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223516"/>
            <a:ext cx="2971800" cy="485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65025-D252-44D9-B3C1-440A8D04144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220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Ci%C3%AAncia" TargetMode="External"/><Relationship Id="rId7" Type="http://schemas.openxmlformats.org/officeDocument/2006/relationships/hyperlink" Target="http://pt.wikipedia.org/wiki/%C3%8Dndio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pt.wikipedia.org/wiki/Antropologia" TargetMode="External"/><Relationship Id="rId5" Type="http://schemas.openxmlformats.org/officeDocument/2006/relationships/hyperlink" Target="http://pt.wikipedia.org/wiki/Biota" TargetMode="External"/><Relationship Id="rId4" Type="http://schemas.openxmlformats.org/officeDocument/2006/relationships/hyperlink" Target="http://pt.wikipedia.org/wiki/Din%C3%A2mica_de_sistemas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Paleoecologia</a:t>
            </a:r>
            <a:r>
              <a:rPr lang="pt-PT" baseline="0" dirty="0" smtClean="0"/>
              <a:t> – estudo fósseis</a:t>
            </a:r>
          </a:p>
          <a:p>
            <a:r>
              <a:rPr lang="pt-PT" dirty="0" smtClean="0"/>
              <a:t>Etnobiologia - é o </a:t>
            </a:r>
            <a:r>
              <a:rPr lang="pt-PT" dirty="0" smtClean="0">
                <a:hlinkClick r:id="rId3" action="ppaction://hlinkfile" tooltip="Ciência"/>
              </a:rPr>
              <a:t>estudo científico</a:t>
            </a:r>
            <a:r>
              <a:rPr lang="pt-PT" dirty="0" smtClean="0"/>
              <a:t> da </a:t>
            </a:r>
            <a:r>
              <a:rPr lang="pt-PT" dirty="0" smtClean="0">
                <a:hlinkClick r:id="rId4" action="ppaction://hlinkfile" tooltip="Dinâmica de sistemas"/>
              </a:rPr>
              <a:t>dinâmica de relacionamentos</a:t>
            </a:r>
            <a:r>
              <a:rPr lang="pt-PT" dirty="0" smtClean="0"/>
              <a:t> entre pessoas e seus grupos culturais, </a:t>
            </a:r>
            <a:r>
              <a:rPr lang="pt-PT" dirty="0" smtClean="0">
                <a:hlinkClick r:id="rId5" action="ppaction://hlinkfile" tooltip="Biota"/>
              </a:rPr>
              <a:t>biota</a:t>
            </a:r>
            <a:r>
              <a:rPr lang="pt-PT" dirty="0" smtClean="0"/>
              <a:t>, e o meio ambiente, desde o passado distante até o presente imediato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Etnografia - método utilizado pela </a:t>
            </a:r>
            <a:r>
              <a:rPr lang="pt-PT" dirty="0" smtClean="0">
                <a:hlinkClick r:id="rId6" action="ppaction://hlinkfile" tooltip="Antropologia"/>
              </a:rPr>
              <a:t>antropologia</a:t>
            </a:r>
            <a:r>
              <a:rPr lang="pt-PT" dirty="0" smtClean="0"/>
              <a:t> na recolha de dados. Baseia-se no </a:t>
            </a:r>
            <a:r>
              <a:rPr lang="pt-PT" dirty="0" err="1" smtClean="0"/>
              <a:t>contato</a:t>
            </a:r>
            <a:r>
              <a:rPr lang="pt-PT" dirty="0" smtClean="0"/>
              <a:t> </a:t>
            </a:r>
            <a:r>
              <a:rPr lang="pt-PT" dirty="0" err="1" smtClean="0"/>
              <a:t>inter-subjetivo</a:t>
            </a:r>
            <a:r>
              <a:rPr lang="pt-PT" dirty="0" smtClean="0"/>
              <a:t> entre o antropólogo e o seu </a:t>
            </a:r>
            <a:r>
              <a:rPr lang="pt-PT" dirty="0" err="1" smtClean="0"/>
              <a:t>objeto</a:t>
            </a:r>
            <a:r>
              <a:rPr lang="pt-PT" dirty="0" smtClean="0"/>
              <a:t>, seja ele uma </a:t>
            </a:r>
            <a:r>
              <a:rPr lang="pt-PT" dirty="0" smtClean="0">
                <a:hlinkClick r:id="rId7" action="ppaction://hlinkfile" tooltip="Índio"/>
              </a:rPr>
              <a:t>tribo indígena</a:t>
            </a:r>
            <a:r>
              <a:rPr lang="pt-PT" dirty="0" smtClean="0"/>
              <a:t> ou qualquer outro grupo social sob qual o recorte analítico seja feito.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ACTIVIDADE 1. Jogo das Personagens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Material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</a:t>
            </a:r>
            <a:r>
              <a:rPr lang="pt-PT" sz="1200" dirty="0" err="1" smtClean="0">
                <a:ea typeface="Times New Roman" pitchFamily="18" charset="0"/>
                <a:cs typeface="Arial" pitchFamily="34" charset="0"/>
              </a:rPr>
              <a:t>Post-It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 (bloco)</a:t>
            </a:r>
            <a:endParaRPr lang="pt-PT" sz="1200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sz="1200" b="1" dirty="0" smtClean="0">
                <a:ea typeface="Times New Roman" pitchFamily="18" charset="0"/>
                <a:cs typeface="Arial" pitchFamily="34" charset="0"/>
              </a:rPr>
              <a:t>Preparação</a:t>
            </a: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: nós escolhemos o que cada um vai ser com elementos da biodiversidade (</a:t>
            </a:r>
            <a:r>
              <a:rPr lang="pt-PT" sz="1200" dirty="0" smtClean="0">
                <a:cs typeface="Arial" pitchFamily="34" charset="0"/>
              </a:rPr>
              <a:t>Abelha, Veado, Cogumelo, Carvalho, Sol, Rio)</a:t>
            </a:r>
          </a:p>
          <a:p>
            <a:pPr indent="449263" algn="just">
              <a:defRPr/>
            </a:pPr>
            <a:r>
              <a:rPr lang="pt-PT" sz="1200" dirty="0" smtClean="0">
                <a:ea typeface="Times New Roman" pitchFamily="18" charset="0"/>
                <a:cs typeface="Arial" pitchFamily="34" charset="0"/>
              </a:rPr>
              <a:t>Conforme o tempo disponível, pode jogar-se até o primeiro descobrir ou até que todos descubram. </a:t>
            </a:r>
          </a:p>
          <a:p>
            <a:pPr>
              <a:buFont typeface="Arial" charset="0"/>
              <a:buChar char="•"/>
              <a:defRPr/>
            </a:pPr>
            <a:r>
              <a:rPr lang="pt-PT" sz="1200" dirty="0" smtClean="0"/>
              <a:t> Se eu desaparecesse o que aconteceria?</a:t>
            </a:r>
            <a:endParaRPr lang="pt-PT" dirty="0" smtClean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pPr/>
              <a:t>21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63" algn="just">
              <a:defRPr/>
            </a:pPr>
            <a:r>
              <a:rPr lang="pt-PT" b="1" dirty="0" smtClean="0">
                <a:ea typeface="Times New Roman" pitchFamily="18" charset="0"/>
                <a:cs typeface="Arial" pitchFamily="34" charset="0"/>
              </a:rPr>
              <a:t>Material</a:t>
            </a:r>
            <a:r>
              <a:rPr lang="pt-PT" dirty="0" smtClean="0">
                <a:ea typeface="Times New Roman" pitchFamily="18" charset="0"/>
                <a:cs typeface="Arial" pitchFamily="34" charset="0"/>
              </a:rPr>
              <a:t>: Uma Folha de Classificados</a:t>
            </a:r>
            <a:endParaRPr lang="pt-PT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b="1" dirty="0" smtClean="0">
                <a:ea typeface="Times New Roman" pitchFamily="18" charset="0"/>
                <a:cs typeface="Arial" pitchFamily="34" charset="0"/>
              </a:rPr>
              <a:t>Descrição</a:t>
            </a:r>
            <a:endParaRPr lang="pt-PT" b="1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b="1" dirty="0" smtClean="0">
                <a:ea typeface="Times New Roman" pitchFamily="18" charset="0"/>
                <a:cs typeface="Arial" pitchFamily="34" charset="0"/>
              </a:rPr>
              <a:t>1ª fase </a:t>
            </a:r>
            <a:r>
              <a:rPr lang="pt-PT" dirty="0" smtClean="0">
                <a:ea typeface="Times New Roman" pitchFamily="18" charset="0"/>
                <a:cs typeface="Arial" pitchFamily="34" charset="0"/>
              </a:rPr>
              <a:t>– Define-se um grupo de habitats (exemplos: montado alentejano, rio Tejo, vinha, pinhal, prado, dunas). Distribuem-se os habitats por cada pessoa. Cada um escolhe uma espécie em segredo desse mesmo habitat e faz um anúncio com linguagem de “classificados”, caracterizando-a relativamente às suas preferências de habitat, de alimentação, e ecologia da sua reprodução.</a:t>
            </a:r>
            <a:endParaRPr lang="pt-PT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b="1" dirty="0" smtClean="0">
                <a:ea typeface="Times New Roman" pitchFamily="18" charset="0"/>
                <a:cs typeface="Arial" pitchFamily="34" charset="0"/>
              </a:rPr>
              <a:t>2ª fase </a:t>
            </a:r>
            <a:r>
              <a:rPr lang="pt-PT" dirty="0" smtClean="0">
                <a:ea typeface="Times New Roman" pitchFamily="18" charset="0"/>
                <a:cs typeface="Arial" pitchFamily="34" charset="0"/>
              </a:rPr>
              <a:t>– Pede-se aos alunos que leiam em voz alta o seu anuncio e tenta-se adivinhar a espécie em causa</a:t>
            </a:r>
          </a:p>
          <a:p>
            <a:pPr indent="449263" algn="just">
              <a:defRPr/>
            </a:pPr>
            <a:r>
              <a:rPr lang="pt-PT" dirty="0" smtClean="0">
                <a:ea typeface="Times New Roman" pitchFamily="18" charset="0"/>
                <a:cs typeface="Arial" pitchFamily="34" charset="0"/>
              </a:rPr>
              <a:t>Este anúncio deve ser redigido para os requisitos ecológicos da espécie, como se ela procurasse habitat ou como se a quiséssemos atrair para uma área florestal (exemplo coelho: “procuro” toca em solo de areia. Preferência pela presença de boas ervas por perto, fora da vista de predadores)</a:t>
            </a:r>
            <a:endParaRPr lang="pt-PT" dirty="0" smtClean="0">
              <a:cs typeface="Arial" pitchFamily="34" charset="0"/>
            </a:endParaRPr>
          </a:p>
          <a:p>
            <a:pPr indent="449263" algn="just">
              <a:defRPr/>
            </a:pPr>
            <a:r>
              <a:rPr lang="pt-PT" b="1" dirty="0" smtClean="0">
                <a:ea typeface="Times New Roman" pitchFamily="18" charset="0"/>
                <a:cs typeface="Arial" pitchFamily="34" charset="0"/>
              </a:rPr>
              <a:t>Extensão</a:t>
            </a:r>
            <a:r>
              <a:rPr lang="pt-PT" dirty="0" smtClean="0">
                <a:ea typeface="Times New Roman" pitchFamily="18" charset="0"/>
                <a:cs typeface="Arial" pitchFamily="34" charset="0"/>
              </a:rPr>
              <a:t>: Fazer também um grupo de “oferta” e “procura”</a:t>
            </a:r>
          </a:p>
          <a:p>
            <a:pPr indent="449263" algn="just">
              <a:defRPr/>
            </a:pPr>
            <a:r>
              <a:rPr lang="pt-PT" dirty="0" smtClean="0">
                <a:ea typeface="Times New Roman" pitchFamily="18" charset="0"/>
                <a:cs typeface="Arial" pitchFamily="34" charset="0"/>
              </a:rPr>
              <a:t>Imaginando que a área ardeu, repetir o exercício em função das novas condições do meio. Reconhecer as espécies com tolerância e adaptações ao fogo, e aquelas que dificilmente se adaptam a este novo cenário, e que têm se ser “persuadidas” a regressar. </a:t>
            </a:r>
            <a:endParaRPr lang="pt-PT" dirty="0" smtClean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pt-PT" dirty="0" smtClean="0"/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C65025-D252-44D9-B3C1-440A8D041443}" type="slidenum">
              <a:rPr lang="pt-PT" smtClean="0"/>
              <a:pPr/>
              <a:t>56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81C77-39CB-4F5F-899C-9CEF80C475CC}" type="datetimeFigureOut">
              <a:rPr lang="pt-PT" smtClean="0"/>
              <a:pPr/>
              <a:t>13/10/2013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921B4-64D2-467E-945A-18739F87318F}" type="slidenum">
              <a:rPr lang="pt-PT" smtClean="0"/>
              <a:pPr/>
              <a:t>‹nº›</a:t>
            </a:fld>
            <a:endParaRPr lang="pt-PT"/>
          </a:p>
        </p:txBody>
      </p:sp>
      <p:pic>
        <p:nvPicPr>
          <p:cNvPr id="45058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2267744" cy="41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2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3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7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5.GIF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.jpeg"/><Relationship Id="rId9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1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50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53.jpeg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57.jpeg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58.pn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59.jpeg"/><Relationship Id="rId4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0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.jpeg"/><Relationship Id="rId10" Type="http://schemas.openxmlformats.org/officeDocument/2006/relationships/image" Target="../media/image5.GIF"/><Relationship Id="rId4" Type="http://schemas.openxmlformats.org/officeDocument/2006/relationships/image" Target="../media/image3.jpeg"/><Relationship Id="rId9" Type="http://schemas.openxmlformats.org/officeDocument/2006/relationships/image" Target="../media/image6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amigosdocaster.org/default.as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hyperlink" Target="http://netnature.files.wordpress.com/2011/02/ginko-biloba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5.GIF"/><Relationship Id="rId5" Type="http://schemas.openxmlformats.org/officeDocument/2006/relationships/image" Target="../media/image3.jpeg"/><Relationship Id="rId10" Type="http://schemas.openxmlformats.org/officeDocument/2006/relationships/image" Target="../media/image12.jpeg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hyperlink" Target="http://1.bp.blogspot.com/_hXDwNciA5aU/TVLHZ_f1nxI/AAAAAAAACIU/LNH7PKCg2vc/s1600/fossil_faia.jpg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8.jpeg"/><Relationship Id="rId4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9.jpeg"/><Relationship Id="rId4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71.jpeg"/><Relationship Id="rId4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gif"/><Relationship Id="rId3" Type="http://schemas.openxmlformats.org/officeDocument/2006/relationships/hyperlink" Target="http://www.amigosdocaster.org/default.asp" TargetMode="External"/><Relationship Id="rId7" Type="http://schemas.openxmlformats.org/officeDocument/2006/relationships/image" Target="../media/image7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3.jpeg"/><Relationship Id="rId9" Type="http://schemas.openxmlformats.org/officeDocument/2006/relationships/image" Target="../media/image5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76.jpeg"/><Relationship Id="rId4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6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jpeg"/><Relationship Id="rId4" Type="http://schemas.openxmlformats.org/officeDocument/2006/relationships/hyperlink" Target="http://www.amigosdocaster.org/default.as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6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3.jpeg"/><Relationship Id="rId10" Type="http://schemas.openxmlformats.org/officeDocument/2006/relationships/image" Target="../media/image5.GIF"/><Relationship Id="rId4" Type="http://schemas.openxmlformats.org/officeDocument/2006/relationships/hyperlink" Target="http://www.amigosdocaster.org/default.asp" TargetMode="External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igosdocaster.org/default.as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229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9" name="Picture 1" descr="O:\_AmBioMarketing\Fotografia\Imagens_Paulo\Ponte%5B1%5D%5B1%5D_Varziela_AAAA_S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791" y="1916832"/>
            <a:ext cx="3923209" cy="2808312"/>
          </a:xfrm>
          <a:prstGeom prst="rect">
            <a:avLst/>
          </a:prstGeom>
          <a:noFill/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475656" y="908720"/>
            <a:ext cx="7358062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r">
              <a:defRPr/>
            </a:pPr>
            <a:r>
              <a:rPr lang="pt-PT" sz="4800" dirty="0" smtClean="0">
                <a:latin typeface="Calibri" pitchFamily="34" charset="0"/>
                <a:cs typeface="Times New Roman" pitchFamily="18" charset="0"/>
              </a:rPr>
              <a:t>Uma Experiência de História Natural Urbana</a:t>
            </a:r>
            <a:endParaRPr lang="pt-PT" sz="4800" dirty="0">
              <a:latin typeface="Calibri" pitchFamily="34" charset="0"/>
            </a:endParaRPr>
          </a:p>
          <a:p>
            <a:pPr algn="r">
              <a:defRPr/>
            </a:pPr>
            <a:r>
              <a:rPr lang="pt-PT" sz="2800" dirty="0" smtClean="0">
                <a:latin typeface="Calibri" pitchFamily="34" charset="0"/>
              </a:rPr>
              <a:t>26 de Novembro de </a:t>
            </a:r>
            <a:r>
              <a:rPr lang="pt-PT" sz="2800" dirty="0">
                <a:latin typeface="Calibri" pitchFamily="34" charset="0"/>
              </a:rPr>
              <a:t>2011</a:t>
            </a:r>
          </a:p>
          <a:p>
            <a:pPr algn="r">
              <a:defRPr/>
            </a:pPr>
            <a:endParaRPr lang="pt-PT" sz="2800" b="1" dirty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 smtClean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>
              <a:latin typeface="Calibri" pitchFamily="34" charset="0"/>
            </a:endParaRPr>
          </a:p>
          <a:p>
            <a:pPr algn="r">
              <a:defRPr/>
            </a:pPr>
            <a:endParaRPr lang="pt-PT" sz="3600" b="1" dirty="0" smtClean="0">
              <a:latin typeface="Calibri" pitchFamily="34" charset="0"/>
            </a:endParaRPr>
          </a:p>
          <a:p>
            <a:pPr algn="r">
              <a:defRPr/>
            </a:pPr>
            <a:r>
              <a:rPr lang="pt-PT" sz="3600" b="1" dirty="0" smtClean="0">
                <a:latin typeface="Calibri" pitchFamily="34" charset="0"/>
              </a:rPr>
              <a:t>Maria </a:t>
            </a:r>
            <a:r>
              <a:rPr lang="pt-PT" sz="3600" b="1" dirty="0">
                <a:latin typeface="Calibri" pitchFamily="34" charset="0"/>
              </a:rPr>
              <a:t>do Carmo Tavares</a:t>
            </a:r>
          </a:p>
          <a:p>
            <a:pPr algn="r">
              <a:defRPr/>
            </a:pPr>
            <a:r>
              <a:rPr lang="pt-PT" sz="3600" b="1" dirty="0" smtClean="0">
                <a:latin typeface="Calibri" pitchFamily="34" charset="0"/>
              </a:rPr>
              <a:t>Filipa Gouveia</a:t>
            </a:r>
            <a:endParaRPr lang="pt-PT" sz="3600" b="1" dirty="0">
              <a:latin typeface="Calibri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838325" y="188640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38125" y="4644951"/>
            <a:ext cx="6683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/>
          </a:p>
          <a:p>
            <a:r>
              <a:rPr lang="pt-PT" b="1"/>
              <a:t>Biodiversidade</a:t>
            </a:r>
          </a:p>
          <a:p>
            <a:endParaRPr lang="pt-PT"/>
          </a:p>
          <a:p>
            <a:pPr>
              <a:buFontTx/>
              <a:buChar char="-"/>
            </a:pPr>
            <a:r>
              <a:rPr lang="pt-PT"/>
              <a:t>Totalidade dos recursos vivos e genéticos do planeta</a:t>
            </a:r>
          </a:p>
        </p:txBody>
      </p:sp>
      <p:pic>
        <p:nvPicPr>
          <p:cNvPr id="10" name="Picture 2" descr="http://1.bp.blogspot.com/_T-zQiyVTse0/S-hrADEy11I/AAAAAAAAAEw/C1F5eEfoUg8/s1600/por-um-planeta-melhor.jpg"/>
          <p:cNvPicPr>
            <a:picLocks noChangeAspect="1" noChangeArrowheads="1"/>
          </p:cNvPicPr>
          <p:nvPr/>
        </p:nvPicPr>
        <p:blipFill>
          <a:blip r:embed="rId5" cstate="print"/>
          <a:srcRect l="12540" r="7919"/>
          <a:stretch>
            <a:fillRect/>
          </a:stretch>
        </p:blipFill>
        <p:spPr bwMode="auto">
          <a:xfrm>
            <a:off x="6983413" y="1781101"/>
            <a:ext cx="1782762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07963" y="823839"/>
            <a:ext cx="5438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400" b="1"/>
              <a:t>AS PARTES COMUNS DO PLANETA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8913" y="1335014"/>
            <a:ext cx="6669087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b="1"/>
              <a:t>Atmosfera</a:t>
            </a:r>
            <a:endParaRPr lang="pt-PT"/>
          </a:p>
          <a:p>
            <a:r>
              <a:rPr lang="pt-PT"/>
              <a:t> </a:t>
            </a:r>
          </a:p>
          <a:p>
            <a:r>
              <a:rPr lang="pt-PT"/>
              <a:t>- Fina camada de gases presa em torno da Terra pela força da gravidade. Protege a vida no planeta Terra, absorvendo radiação solar ultravioleta e amenizando as variações extremas de temperatura  entre o dia e a noite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8913" y="2939976"/>
            <a:ext cx="670083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/>
              <a:t> </a:t>
            </a:r>
          </a:p>
          <a:p>
            <a:r>
              <a:rPr lang="pt-PT" b="1"/>
              <a:t>Hidrosfera</a:t>
            </a:r>
          </a:p>
          <a:p>
            <a:endParaRPr lang="pt-PT"/>
          </a:p>
          <a:p>
            <a:pPr>
              <a:buFontTx/>
              <a:buChar char="-"/>
            </a:pPr>
            <a:r>
              <a:rPr lang="pt-PT"/>
              <a:t>Conjunto de todas as águas do planeta (rios, lagos, mares e águas subterrâneas, águas marinhas e salobras, águas glaciares e vapor de água)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196752"/>
            <a:ext cx="914400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FontTx/>
              <a:buBlip>
                <a:blip r:embed="rId5"/>
              </a:buBlip>
            </a:pPr>
            <a:r>
              <a:rPr lang="pt-PT" b="1" dirty="0"/>
              <a:t>Biodiversidade</a:t>
            </a:r>
            <a:r>
              <a:rPr lang="pt-PT" dirty="0"/>
              <a:t>. Variabilidade entre organismos vivos de todas as origens [...];  compreende a diversidade </a:t>
            </a:r>
            <a:r>
              <a:rPr lang="pt-PT" b="1" dirty="0"/>
              <a:t>genética</a:t>
            </a:r>
            <a:r>
              <a:rPr lang="pt-PT" dirty="0"/>
              <a:t>, </a:t>
            </a:r>
            <a:r>
              <a:rPr lang="pt-PT" b="1" dirty="0"/>
              <a:t>específica</a:t>
            </a:r>
            <a:r>
              <a:rPr lang="pt-PT" dirty="0"/>
              <a:t> e dos </a:t>
            </a:r>
            <a:r>
              <a:rPr lang="pt-PT" b="1" dirty="0"/>
              <a:t>ecossistemas</a:t>
            </a:r>
            <a:r>
              <a:rPr lang="pt-PT" dirty="0"/>
              <a:t>. (Convenção da Diversidade Biológica)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4284439"/>
            <a:ext cx="9396413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FontTx/>
              <a:buBlip>
                <a:blip r:embed="rId5"/>
              </a:buBlip>
            </a:pPr>
            <a:r>
              <a:rPr lang="pt-PT" dirty="0"/>
              <a:t> </a:t>
            </a:r>
            <a:r>
              <a:rPr lang="pt-PT" b="1" dirty="0"/>
              <a:t>Biodiversidade</a:t>
            </a:r>
            <a:r>
              <a:rPr lang="pt-PT" dirty="0"/>
              <a:t>. “É a variedade completa de vida que há na Terra. Não só de todas as diferentes espécies vegetais e animais, como também das variedades que há em cada espécie” (FAO)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2919189"/>
            <a:ext cx="91440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50000"/>
              </a:lnSpc>
              <a:spcBef>
                <a:spcPts val="600"/>
              </a:spcBef>
              <a:spcAft>
                <a:spcPts val="300"/>
              </a:spcAft>
              <a:buFontTx/>
              <a:buBlip>
                <a:blip r:embed="rId5"/>
              </a:buBlip>
            </a:pPr>
            <a:r>
              <a:rPr lang="pt-PT" dirty="0"/>
              <a:t> </a:t>
            </a:r>
            <a:r>
              <a:rPr lang="pt-PT" b="1" dirty="0"/>
              <a:t>Biodiversidade</a:t>
            </a:r>
            <a:r>
              <a:rPr lang="pt-PT" dirty="0"/>
              <a:t>. “A palavra biodiversidade provem da união de “</a:t>
            </a:r>
            <a:r>
              <a:rPr lang="pt-PT" dirty="0" err="1"/>
              <a:t>bio</a:t>
            </a:r>
            <a:r>
              <a:rPr lang="pt-PT" dirty="0"/>
              <a:t>”, que significa “vida”, com a palavra “diversidade”. (FAO)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01231" y="500165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2 Marcador de contenido"/>
          <p:cNvSpPr>
            <a:spLocks noGrp="1"/>
          </p:cNvSpPr>
          <p:nvPr>
            <p:ph idx="1"/>
          </p:nvPr>
        </p:nvSpPr>
        <p:spPr>
          <a:xfrm>
            <a:off x="576263" y="2149475"/>
            <a:ext cx="8229600" cy="4389438"/>
          </a:xfrm>
        </p:spPr>
        <p:txBody>
          <a:bodyPr/>
          <a:lstStyle/>
          <a:p>
            <a:pPr>
              <a:buFont typeface="Arial" charset="0"/>
              <a:buNone/>
            </a:pPr>
            <a:endParaRPr lang="es-ES_tradnl" sz="2400" smtClean="0"/>
          </a:p>
          <a:p>
            <a:r>
              <a:rPr lang="es-ES_tradnl" sz="2400" smtClean="0"/>
              <a:t>Literais</a:t>
            </a:r>
          </a:p>
          <a:p>
            <a:endParaRPr lang="es-ES_tradnl" sz="2400" smtClean="0"/>
          </a:p>
          <a:p>
            <a:r>
              <a:rPr lang="es-ES_tradnl" sz="2400" smtClean="0"/>
              <a:t>Frias </a:t>
            </a:r>
          </a:p>
          <a:p>
            <a:endParaRPr lang="es-ES_tradnl" sz="2400" smtClean="0"/>
          </a:p>
          <a:p>
            <a:r>
              <a:rPr lang="es-ES_tradnl" sz="2400" smtClean="0"/>
              <a:t>Distantes</a:t>
            </a:r>
          </a:p>
          <a:p>
            <a:endParaRPr lang="es-ES_tradnl" sz="2400" smtClean="0"/>
          </a:p>
          <a:p>
            <a:r>
              <a:rPr lang="es-ES_tradnl" sz="2400" smtClean="0"/>
              <a:t>Não falam da sua utilidade</a:t>
            </a:r>
          </a:p>
          <a:p>
            <a:pPr>
              <a:buFont typeface="Arial" charset="0"/>
              <a:buNone/>
            </a:pPr>
            <a:endParaRPr lang="es-ES_tradnl" smtClean="0"/>
          </a:p>
          <a:p>
            <a:endParaRPr lang="es-ES_tradnl" smtClean="0"/>
          </a:p>
        </p:txBody>
      </p:sp>
      <p:sp>
        <p:nvSpPr>
          <p:cNvPr id="8" name="3 Elipse"/>
          <p:cNvSpPr/>
          <p:nvPr/>
        </p:nvSpPr>
        <p:spPr>
          <a:xfrm>
            <a:off x="868363" y="954088"/>
            <a:ext cx="7416800" cy="1008062"/>
          </a:xfrm>
          <a:prstGeom prst="ellipse">
            <a:avLst/>
          </a:prstGeom>
          <a:solidFill>
            <a:schemeClr val="accent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ES_tradnl" sz="2400" b="1" dirty="0"/>
              <a:t>Estas </a:t>
            </a:r>
            <a:r>
              <a:rPr lang="es-ES_tradnl" sz="2400" b="1" dirty="0" err="1"/>
              <a:t>definicões</a:t>
            </a:r>
            <a:r>
              <a:rPr lang="es-ES_tradnl" sz="2400" b="1" dirty="0"/>
              <a:t> de </a:t>
            </a:r>
            <a:r>
              <a:rPr lang="es-ES_tradnl" sz="2400" b="1" dirty="0" err="1"/>
              <a:t>Biodiversidade</a:t>
            </a:r>
            <a:r>
              <a:rPr lang="es-ES_tradnl" sz="2400" b="1" dirty="0"/>
              <a:t> </a:t>
            </a:r>
            <a:r>
              <a:rPr lang="es-ES_tradnl" sz="2400" b="1" dirty="0" err="1"/>
              <a:t>são</a:t>
            </a:r>
            <a:r>
              <a:rPr lang="es-ES_tradnl" sz="2400" b="1" dirty="0"/>
              <a:t>:</a:t>
            </a:r>
          </a:p>
        </p:txBody>
      </p:sp>
      <p:pic>
        <p:nvPicPr>
          <p:cNvPr id="9" name="Picture 2" descr="Z:\As minhas imagens\Esporão 30.11.2010\P1010276.JPG"/>
          <p:cNvPicPr>
            <a:picLocks noChangeAspect="1" noChangeArrowheads="1"/>
          </p:cNvPicPr>
          <p:nvPr/>
        </p:nvPicPr>
        <p:blipFill>
          <a:blip r:embed="rId5" cstate="print"/>
          <a:srcRect l="18736" t="21609" r="28850" b="17931"/>
          <a:stretch>
            <a:fillRect/>
          </a:stretch>
        </p:blipFill>
        <p:spPr bwMode="auto">
          <a:xfrm>
            <a:off x="6084168" y="2132856"/>
            <a:ext cx="2349711" cy="361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491880" y="239712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843808" y="116632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sp>
        <p:nvSpPr>
          <p:cNvPr id="7" name="2 Marcador de contenido"/>
          <p:cNvSpPr>
            <a:spLocks noGrp="1"/>
          </p:cNvSpPr>
          <p:nvPr>
            <p:ph idx="1"/>
          </p:nvPr>
        </p:nvSpPr>
        <p:spPr>
          <a:xfrm>
            <a:off x="539750" y="836613"/>
            <a:ext cx="7786688" cy="50736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s-ES_tradnl" b="1" dirty="0" smtClean="0"/>
              <a:t>Resultados</a:t>
            </a:r>
          </a:p>
          <a:p>
            <a:pPr algn="ctr">
              <a:buFont typeface="Arial" charset="0"/>
              <a:buNone/>
            </a:pPr>
            <a:r>
              <a:rPr lang="es-ES_tradnl" sz="4800" b="1" dirty="0" err="1" smtClean="0"/>
              <a:t>Eurobarometro</a:t>
            </a:r>
            <a:r>
              <a:rPr lang="es-ES_tradnl" sz="4800" b="1" dirty="0" smtClean="0"/>
              <a:t> 2007</a:t>
            </a:r>
            <a:endParaRPr lang="es-ES_tradnl" sz="4800" dirty="0" smtClean="0"/>
          </a:p>
          <a:p>
            <a:endParaRPr lang="es-ES_tradnl" dirty="0" smtClean="0"/>
          </a:p>
        </p:txBody>
      </p:sp>
      <p:pic>
        <p:nvPicPr>
          <p:cNvPr id="10" name="3 Imagen" descr="eb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420888"/>
            <a:ext cx="469423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aphicFrame>
        <p:nvGraphicFramePr>
          <p:cNvPr id="17410" name="5 Marcador de contenido"/>
          <p:cNvGraphicFramePr>
            <a:graphicFrameLocks noGrp="1"/>
          </p:cNvGraphicFramePr>
          <p:nvPr/>
        </p:nvGraphicFramePr>
        <p:xfrm>
          <a:off x="0" y="47625"/>
          <a:ext cx="8977313" cy="671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Chart" r:id="rId7" imgW="8980186" imgH="6718374" progId="Excel.Sheet.8">
                  <p:embed/>
                </p:oleObj>
              </mc:Choice>
              <mc:Fallback>
                <p:oleObj name="Chart" r:id="rId7" imgW="8980186" imgH="6718374" progId="Excel.Sheet.8">
                  <p:embed/>
                  <p:pic>
                    <p:nvPicPr>
                      <p:cNvPr id="0" name="Picture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7625"/>
                        <a:ext cx="8977313" cy="671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m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375025" y="523875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00025" y="1239838"/>
          <a:ext cx="4114800" cy="4207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</a:tblGrid>
              <a:tr h="741814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 smtClean="0"/>
                        <a:t>Problemas</a:t>
                      </a:r>
                      <a:endParaRPr lang="es-ES_tradnl" sz="1600" dirty="0"/>
                    </a:p>
                  </a:txBody>
                  <a:tcPr/>
                </a:tc>
              </a:tr>
              <a:tr h="686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-Cerca de 65% da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população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sabe o que é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Biodiversidade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s-ES_tradnl" sz="1600" dirty="0"/>
                    </a:p>
                  </a:txBody>
                  <a:tcPr/>
                </a:tc>
              </a:tr>
              <a:tr h="8441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-A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maioria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não</a:t>
                      </a:r>
                      <a:r>
                        <a:rPr lang="es-ES_tradnl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está 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informado das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consequências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Biodiversidade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s-ES_tradnl" sz="1600" dirty="0"/>
                    </a:p>
                  </a:txBody>
                  <a:tcPr/>
                </a:tc>
              </a:tr>
              <a:tr h="1584247">
                <a:tc>
                  <a:txBody>
                    <a:bodyPr/>
                    <a:lstStyle/>
                    <a:p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-A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população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pensa</a:t>
                      </a:r>
                      <a:r>
                        <a:rPr lang="es-ES_tradnl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que 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Biodiversidade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terá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um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impacto no futuro,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agora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629150" y="1239838"/>
          <a:ext cx="4114800" cy="4207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</a:tblGrid>
              <a:tr h="741814">
                <a:tc>
                  <a:txBody>
                    <a:bodyPr/>
                    <a:lstStyle/>
                    <a:p>
                      <a:pPr algn="ctr"/>
                      <a:r>
                        <a:rPr lang="es-ES_tradnl" sz="1600" dirty="0" err="1" smtClean="0"/>
                        <a:t>Solucões</a:t>
                      </a:r>
                      <a:endParaRPr lang="es-ES_tradnl" sz="1600" dirty="0"/>
                    </a:p>
                  </a:txBody>
                  <a:tcPr/>
                </a:tc>
              </a:tr>
              <a:tr h="686945">
                <a:tc>
                  <a:txBody>
                    <a:bodyPr/>
                    <a:lstStyle/>
                    <a:p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-Temas escolares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Campanhas</a:t>
                      </a:r>
                      <a:r>
                        <a:rPr lang="es-ES_tradnl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publicitárias</a:t>
                      </a:r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ES_tradnl" sz="1600" dirty="0"/>
                    </a:p>
                  </a:txBody>
                  <a:tcPr/>
                </a:tc>
              </a:tr>
              <a:tr h="8441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Conservação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da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Biodiversidade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Qualidade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vida.</a:t>
                      </a:r>
                    </a:p>
                    <a:p>
                      <a:endParaRPr lang="es-ES_tradnl" sz="1600" dirty="0"/>
                    </a:p>
                  </a:txBody>
                  <a:tcPr/>
                </a:tc>
              </a:tr>
              <a:tr h="1584247">
                <a:tc>
                  <a:txBody>
                    <a:bodyPr/>
                    <a:lstStyle/>
                    <a:p>
                      <a:endParaRPr lang="es-ES_tradnl" sz="1600" dirty="0" smtClean="0"/>
                    </a:p>
                    <a:p>
                      <a:r>
                        <a:rPr lang="es-ES_tradnl" sz="1600" dirty="0" smtClean="0"/>
                        <a:t>-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É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necessário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mostrar as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consequências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desta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que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recaem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directamente sobre os 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cidadãos</a:t>
                      </a:r>
                      <a:r>
                        <a:rPr lang="es-ES_tradnl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s-ES_tradnl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elaboração</a:t>
                      </a:r>
                      <a:r>
                        <a:rPr lang="es-ES_tradnl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alimentos, petróleo e medicinas)</a:t>
                      </a:r>
                    </a:p>
                    <a:p>
                      <a:endParaRPr lang="es-ES_tradnl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ES_tradnl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1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00038" y="2108200"/>
            <a:ext cx="8040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dirty="0"/>
              <a:t>É a diversidade de animais, plantas, microorganismos que existem na Terra e as inter-relações que estabelecem entre si.</a:t>
            </a:r>
          </a:p>
          <a:p>
            <a:r>
              <a:rPr lang="pt-PT" dirty="0"/>
              <a:t> </a:t>
            </a:r>
          </a:p>
          <a:p>
            <a:r>
              <a:rPr lang="pt-PT" dirty="0"/>
              <a:t> Os animais, as plantas e os microorganismos vivem nas florestas, nos desertos, nos oceanos, nos pólos, nas zonas húmidas e estabelecem relações entre si. </a:t>
            </a: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700088" y="1419225"/>
            <a:ext cx="1806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dirty="0"/>
              <a:t>O que é</a:t>
            </a:r>
          </a:p>
        </p:txBody>
      </p:sp>
      <p:sp>
        <p:nvSpPr>
          <p:cNvPr id="6" name="Action Button: Help 5">
            <a:hlinkClick r:id="" action="ppaction://noaction" highlightClick="1"/>
          </p:cNvPr>
          <p:cNvSpPr/>
          <p:nvPr/>
        </p:nvSpPr>
        <p:spPr>
          <a:xfrm>
            <a:off x="1968500" y="1339850"/>
            <a:ext cx="1143000" cy="714375"/>
          </a:xfrm>
          <a:prstGeom prst="actionButtonHelp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315913" y="4251325"/>
            <a:ext cx="1806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dirty="0"/>
              <a:t>Que relações</a:t>
            </a:r>
          </a:p>
        </p:txBody>
      </p:sp>
      <p:sp>
        <p:nvSpPr>
          <p:cNvPr id="8" name="Action Button: Help 7">
            <a:hlinkClick r:id="" action="ppaction://noaction" highlightClick="1"/>
          </p:cNvPr>
          <p:cNvSpPr/>
          <p:nvPr/>
        </p:nvSpPr>
        <p:spPr>
          <a:xfrm>
            <a:off x="1979613" y="4171950"/>
            <a:ext cx="1143000" cy="714375"/>
          </a:xfrm>
          <a:prstGeom prst="actionButtonHelp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504825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dirty="0"/>
              <a:t>os insectos ao voarem de flor em flor transportam o pólen necessário para as plantas terem frutos e sementes. Em troca os insectos alimentam-se do néctar fabricado pelas flores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123406" y="261937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36538" y="1903413"/>
            <a:ext cx="8040687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 dirty="0"/>
              <a:t> Poluição</a:t>
            </a:r>
          </a:p>
          <a:p>
            <a:pPr>
              <a:buFont typeface="Arial" charset="0"/>
              <a:buChar char="•"/>
            </a:pPr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Uso excessivo dos recursos naturais</a:t>
            </a:r>
          </a:p>
          <a:p>
            <a:pPr>
              <a:buFont typeface="Arial" charset="0"/>
              <a:buChar char="•"/>
            </a:pPr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Expansão dos campos agrícolas</a:t>
            </a:r>
          </a:p>
          <a:p>
            <a:pPr>
              <a:buFont typeface="Arial" charset="0"/>
              <a:buChar char="•"/>
            </a:pPr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Expansão urbana e industrial</a:t>
            </a: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377825" y="1260475"/>
            <a:ext cx="66055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2400" b="1" dirty="0">
                <a:solidFill>
                  <a:schemeClr val="tx2"/>
                </a:solidFill>
              </a:rPr>
              <a:t>PRINCIPAIS AMEAÇAS À BIODIVERSIDADE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388938" y="4046538"/>
            <a:ext cx="7856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2400" b="1" dirty="0">
                <a:solidFill>
                  <a:schemeClr val="tx2"/>
                </a:solidFill>
              </a:rPr>
              <a:t>O QUE É A CONVENÇÃO DA BIODIVERSIDADE?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204788" y="4592638"/>
            <a:ext cx="87344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PT" dirty="0"/>
              <a:t>A Convenção da Diversidade Biológica </a:t>
            </a:r>
            <a:r>
              <a:rPr lang="pt-PT" b="1" dirty="0"/>
              <a:t>é o primeiro instrumento legal </a:t>
            </a:r>
            <a:r>
              <a:rPr lang="pt-PT" dirty="0"/>
              <a:t>para assegurar a conservação e o uso sustentável dos recursos naturais. Mais de 160 países assinaram o acordo, que entrou em vigor em Dezembro de 1993. </a:t>
            </a:r>
            <a:br>
              <a:rPr lang="pt-PT" dirty="0"/>
            </a:b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55650" y="4856163"/>
            <a:ext cx="2990850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PT" sz="2400" dirty="0">
                <a:solidFill>
                  <a:srgbClr val="0000FF"/>
                </a:solidFill>
                <a:latin typeface="Comic Sans MS" pitchFamily="66" charset="0"/>
              </a:rPr>
              <a:t>…</a:t>
            </a:r>
            <a:r>
              <a:rPr lang="pt-PT" sz="2400" dirty="0">
                <a:solidFill>
                  <a:srgbClr val="006600"/>
                </a:solidFill>
                <a:latin typeface="Comic Sans MS" pitchFamily="66" charset="0"/>
              </a:rPr>
              <a:t>Do planeta para o ecossistema… </a:t>
            </a:r>
            <a:r>
              <a:rPr lang="pt-PT" sz="1600" dirty="0">
                <a:solidFill>
                  <a:srgbClr val="006600"/>
                </a:solidFill>
                <a:latin typeface="Comic Sans MS" pitchFamily="66" charset="0"/>
              </a:rPr>
              <a:t>(</a:t>
            </a:r>
            <a:r>
              <a:rPr lang="pt-PT" sz="1600" dirty="0" err="1">
                <a:solidFill>
                  <a:srgbClr val="006600"/>
                </a:solidFill>
                <a:latin typeface="Comic Sans MS" pitchFamily="66" charset="0"/>
              </a:rPr>
              <a:t>Forman</a:t>
            </a:r>
            <a:r>
              <a:rPr lang="pt-PT" sz="1600" dirty="0">
                <a:solidFill>
                  <a:srgbClr val="006600"/>
                </a:solidFill>
                <a:latin typeface="Comic Sans MS" pitchFamily="66" charset="0"/>
              </a:rPr>
              <a:t>, 1997)</a:t>
            </a:r>
          </a:p>
        </p:txBody>
      </p:sp>
      <p:pic>
        <p:nvPicPr>
          <p:cNvPr id="11" name="Picture 4" descr="Foundation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8FD"/>
              </a:clrFrom>
              <a:clrTo>
                <a:srgbClr val="F7F8FD">
                  <a:alpha val="0"/>
                </a:srgbClr>
              </a:clrTo>
            </a:clrChange>
          </a:blip>
          <a:srcRect l="12198" t="9775" r="2481" b="15816"/>
          <a:stretch>
            <a:fillRect/>
          </a:stretch>
        </p:blipFill>
        <p:spPr bwMode="auto">
          <a:xfrm>
            <a:off x="755650" y="1008063"/>
            <a:ext cx="3744913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 rot="20014265">
            <a:off x="3736975" y="4343400"/>
            <a:ext cx="2301875" cy="687388"/>
          </a:xfrm>
          <a:prstGeom prst="curvedUpArrow">
            <a:avLst>
              <a:gd name="adj1" fmla="val 54618"/>
              <a:gd name="adj2" fmla="val 134709"/>
              <a:gd name="adj3" fmla="val 33333"/>
            </a:avLst>
          </a:prstGeom>
          <a:solidFill>
            <a:srgbClr val="00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004048" y="188640"/>
            <a:ext cx="3160713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PT" sz="2400" dirty="0">
                <a:solidFill>
                  <a:srgbClr val="000099"/>
                </a:solidFill>
                <a:latin typeface="Times" pitchFamily="18" charset="0"/>
              </a:rPr>
              <a:t>…</a:t>
            </a:r>
            <a:r>
              <a:rPr lang="pt-PT" sz="2400" dirty="0">
                <a:solidFill>
                  <a:srgbClr val="006600"/>
                </a:solidFill>
                <a:latin typeface="Comic Sans MS" pitchFamily="66" charset="0"/>
              </a:rPr>
              <a:t>Do ecossistema para o gene…</a:t>
            </a:r>
          </a:p>
        </p:txBody>
      </p:sp>
      <p:pic>
        <p:nvPicPr>
          <p:cNvPr id="14" name="Picture 8" descr="Ma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1"/>
              </a:clrFrom>
              <a:clrTo>
                <a:srgbClr val="F4F3F1">
                  <a:alpha val="0"/>
                </a:srgbClr>
              </a:clrTo>
            </a:clrChange>
          </a:blip>
          <a:srcRect l="36932" t="32564" r="20770" b="5133"/>
          <a:stretch>
            <a:fillRect/>
          </a:stretch>
        </p:blipFill>
        <p:spPr bwMode="auto">
          <a:xfrm>
            <a:off x="6012160" y="1268760"/>
            <a:ext cx="22447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375025" y="142726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pic>
        <p:nvPicPr>
          <p:cNvPr id="39938" name="Picture 2" descr="O:\_AmBioMarketing\Fotografia\Cenario\Armerias - Serra de Montemuro (1998) C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836712"/>
            <a:ext cx="3255264" cy="2313432"/>
          </a:xfrm>
          <a:prstGeom prst="rect">
            <a:avLst/>
          </a:prstGeom>
          <a:noFill/>
        </p:spPr>
      </p:pic>
      <p:pic>
        <p:nvPicPr>
          <p:cNvPr id="39940" name="Picture 4" descr="O:\_AmBioMarketing\Fotografia\Cenario\Rib Lousas - Gondiães 95 CP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429000"/>
            <a:ext cx="3246847" cy="1872208"/>
          </a:xfrm>
          <a:prstGeom prst="rect">
            <a:avLst/>
          </a:prstGeom>
          <a:noFill/>
        </p:spPr>
      </p:pic>
      <p:pic>
        <p:nvPicPr>
          <p:cNvPr id="39942" name="Picture 6" descr="http://www.cerroazulsaude.com.br/site/imagens/fotos/quarto-hospit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1196752"/>
            <a:ext cx="4896544" cy="3672408"/>
          </a:xfrm>
          <a:prstGeom prst="rect">
            <a:avLst/>
          </a:prstGeom>
          <a:noFill/>
        </p:spPr>
      </p:pic>
      <p:sp>
        <p:nvSpPr>
          <p:cNvPr id="12" name="Action Button: Help 11">
            <a:hlinkClick r:id="" action="ppaction://noaction" highlightClick="1"/>
          </p:cNvPr>
          <p:cNvSpPr/>
          <p:nvPr/>
        </p:nvSpPr>
        <p:spPr>
          <a:xfrm>
            <a:off x="5949280" y="332656"/>
            <a:ext cx="1143000" cy="714375"/>
          </a:xfrm>
          <a:prstGeom prst="actionButtonHelp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692696"/>
            <a:ext cx="9144000" cy="5824488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90452" y="404664"/>
            <a:ext cx="6333876" cy="5427984"/>
            <a:chOff x="1115616" y="332656"/>
            <a:chExt cx="6840760" cy="5832648"/>
          </a:xfrm>
        </p:grpSpPr>
        <p:pic>
          <p:nvPicPr>
            <p:cNvPr id="14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pic>
        <p:nvPicPr>
          <p:cNvPr id="10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95736" y="60932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512168" y="1624831"/>
            <a:ext cx="616426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 b="1" dirty="0"/>
          </a:p>
          <a:p>
            <a:endParaRPr lang="pt-PT" b="1" dirty="0"/>
          </a:p>
          <a:p>
            <a:endParaRPr lang="pt-PT" b="1" dirty="0"/>
          </a:p>
          <a:p>
            <a:endParaRPr lang="pt-PT" b="1" dirty="0"/>
          </a:p>
          <a:p>
            <a:endParaRPr lang="pt-PT" b="1" dirty="0"/>
          </a:p>
          <a:p>
            <a:endParaRPr lang="pt-PT" b="1" dirty="0"/>
          </a:p>
          <a:p>
            <a:endParaRPr lang="pt-PT" dirty="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123728" y="1700808"/>
            <a:ext cx="54006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PT" sz="2400" dirty="0"/>
              <a:t> </a:t>
            </a:r>
          </a:p>
          <a:p>
            <a:r>
              <a:rPr lang="pt-PT" sz="2400" dirty="0" smtClean="0"/>
              <a:t>- História Natural</a:t>
            </a:r>
          </a:p>
          <a:p>
            <a:pPr>
              <a:buFontTx/>
              <a:buChar char="-"/>
            </a:pPr>
            <a:r>
              <a:rPr lang="pt-PT" sz="2400" dirty="0" smtClean="0"/>
              <a:t> A </a:t>
            </a:r>
            <a:r>
              <a:rPr lang="pt-PT" sz="2400" dirty="0"/>
              <a:t>Biodiversidade </a:t>
            </a:r>
          </a:p>
          <a:p>
            <a:r>
              <a:rPr lang="pt-PT" sz="2400" dirty="0" smtClean="0"/>
              <a:t>- A </a:t>
            </a:r>
            <a:r>
              <a:rPr lang="pt-PT" sz="2400" dirty="0"/>
              <a:t>Floresta em Portugal</a:t>
            </a:r>
          </a:p>
          <a:p>
            <a:pPr>
              <a:buFontTx/>
              <a:buChar char="-"/>
            </a:pPr>
            <a:r>
              <a:rPr lang="pt-PT" sz="2400" dirty="0" smtClean="0"/>
              <a:t> Ecologia Urbana</a:t>
            </a:r>
          </a:p>
          <a:p>
            <a:pPr>
              <a:buFontTx/>
              <a:buChar char="-"/>
            </a:pPr>
            <a:r>
              <a:rPr lang="pt-PT" sz="2400" dirty="0" smtClean="0"/>
              <a:t> Parques Urbanos</a:t>
            </a:r>
            <a:endParaRPr lang="pt-PT" sz="2400" dirty="0"/>
          </a:p>
          <a:p>
            <a:r>
              <a:rPr lang="pt-PT" sz="2400" dirty="0" smtClean="0"/>
              <a:t>- Ovar</a:t>
            </a:r>
            <a:endParaRPr lang="pt-PT" sz="2400" dirty="0"/>
          </a:p>
          <a:p>
            <a:r>
              <a:rPr lang="pt-PT" sz="2400" dirty="0"/>
              <a:t> </a:t>
            </a:r>
          </a:p>
          <a:p>
            <a:r>
              <a:rPr lang="pt-PT" sz="2400" dirty="0"/>
              <a:t> 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375025" y="142726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Biodiversidade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11560" y="1124744"/>
            <a:ext cx="504056" cy="0"/>
          </a:xfrm>
          <a:prstGeom prst="straightConnector1">
            <a:avLst/>
          </a:prstGeom>
          <a:ln w="2222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11560" y="1844824"/>
            <a:ext cx="504056" cy="0"/>
          </a:xfrm>
          <a:prstGeom prst="straightConnector1">
            <a:avLst/>
          </a:prstGeom>
          <a:ln w="2222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11560" y="2492896"/>
            <a:ext cx="504056" cy="0"/>
          </a:xfrm>
          <a:prstGeom prst="straightConnector1">
            <a:avLst/>
          </a:prstGeom>
          <a:ln w="2222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11560" y="3212976"/>
            <a:ext cx="504056" cy="0"/>
          </a:xfrm>
          <a:prstGeom prst="straightConnector1">
            <a:avLst/>
          </a:prstGeom>
          <a:ln w="2222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11560" y="4005064"/>
            <a:ext cx="504056" cy="0"/>
          </a:xfrm>
          <a:prstGeom prst="straightConnector1">
            <a:avLst/>
          </a:prstGeom>
          <a:ln w="2222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03648" y="90872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Grandes Cidades</a:t>
            </a:r>
            <a:endParaRPr lang="pt-PT" dirty="0"/>
          </a:p>
        </p:txBody>
      </p:sp>
      <p:sp>
        <p:nvSpPr>
          <p:cNvPr id="15" name="TextBox 14"/>
          <p:cNvSpPr txBox="1"/>
          <p:nvPr/>
        </p:nvSpPr>
        <p:spPr>
          <a:xfrm>
            <a:off x="1403648" y="89942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Grandes Cidades</a:t>
            </a:r>
            <a:endParaRPr lang="pt-PT" dirty="0"/>
          </a:p>
        </p:txBody>
      </p:sp>
      <p:sp>
        <p:nvSpPr>
          <p:cNvPr id="16" name="TextBox 15"/>
          <p:cNvSpPr txBox="1"/>
          <p:nvPr/>
        </p:nvSpPr>
        <p:spPr>
          <a:xfrm>
            <a:off x="1403648" y="162880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Jardim de uma casa</a:t>
            </a:r>
            <a:endParaRPr lang="pt-PT" dirty="0"/>
          </a:p>
        </p:txBody>
      </p:sp>
      <p:sp>
        <p:nvSpPr>
          <p:cNvPr id="17" name="TextBox 16"/>
          <p:cNvSpPr txBox="1"/>
          <p:nvPr/>
        </p:nvSpPr>
        <p:spPr>
          <a:xfrm>
            <a:off x="1403648" y="227687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Parques urbanos</a:t>
            </a:r>
            <a:endParaRPr lang="pt-PT" dirty="0"/>
          </a:p>
        </p:txBody>
      </p:sp>
      <p:sp>
        <p:nvSpPr>
          <p:cNvPr id="18" name="TextBox 17"/>
          <p:cNvSpPr txBox="1"/>
          <p:nvPr/>
        </p:nvSpPr>
        <p:spPr>
          <a:xfrm>
            <a:off x="1403648" y="299695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Bairros da lata (pragas de ratos)</a:t>
            </a:r>
            <a:endParaRPr lang="pt-PT" dirty="0"/>
          </a:p>
        </p:txBody>
      </p:sp>
      <p:sp>
        <p:nvSpPr>
          <p:cNvPr id="19" name="TextBox 18"/>
          <p:cNvSpPr txBox="1"/>
          <p:nvPr/>
        </p:nvSpPr>
        <p:spPr>
          <a:xfrm>
            <a:off x="1403648" y="3789041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Na nossa casa (alcatifas, colchões das camas, ….)</a:t>
            </a:r>
            <a:endParaRPr lang="pt-PT" dirty="0"/>
          </a:p>
        </p:txBody>
      </p:sp>
      <p:pic>
        <p:nvPicPr>
          <p:cNvPr id="77826" name="Picture 2" descr="Z:\Tudo sobre jardins\Artigo Março (Parques Urbanos)\Jardim botânic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052736"/>
            <a:ext cx="1851670" cy="2468893"/>
          </a:xfrm>
          <a:prstGeom prst="rect">
            <a:avLst/>
          </a:prstGeom>
          <a:noFill/>
        </p:spPr>
      </p:pic>
      <p:pic>
        <p:nvPicPr>
          <p:cNvPr id="77827" name="Picture 3" descr="O:\_AmBioMarketing\Fotografia\C.M. Montijo\fotos_montijo\IMGP4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43954" y="3717032"/>
            <a:ext cx="1920213" cy="1440160"/>
          </a:xfrm>
          <a:prstGeom prst="rect">
            <a:avLst/>
          </a:prstGeom>
          <a:noFill/>
        </p:spPr>
      </p:pic>
      <p:pic>
        <p:nvPicPr>
          <p:cNvPr id="77829" name="Picture 5" descr="http://www.oantiacaro.com/template_clip_image006_0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4437112"/>
            <a:ext cx="2381250" cy="1600200"/>
          </a:xfrm>
          <a:prstGeom prst="rect">
            <a:avLst/>
          </a:prstGeom>
          <a:noFill/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2276872"/>
            <a:ext cx="82772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 eaLnBrk="0" hangingPunct="0">
              <a:defRPr/>
            </a:pPr>
            <a:r>
              <a:rPr lang="pt-PT" sz="2000" b="1" dirty="0">
                <a:latin typeface="+mj-lt"/>
                <a:ea typeface="Times New Roman" pitchFamily="18" charset="0"/>
              </a:rPr>
              <a:t>ACTIVIDADE 1. Jogo das Personagens</a:t>
            </a:r>
            <a:endParaRPr lang="pt-PT" sz="2000" dirty="0">
              <a:latin typeface="+mj-lt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7" name="Picture 16" descr="19-RedeNatura20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124744"/>
            <a:ext cx="287496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763688" y="548680"/>
            <a:ext cx="5688013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177800">
              <a:lnSpc>
                <a:spcPct val="114000"/>
              </a:lnSpc>
              <a:spcAft>
                <a:spcPts val="600"/>
              </a:spcAft>
            </a:pPr>
            <a:r>
              <a:rPr lang="pt-PT" sz="2400" b="1" dirty="0" err="1"/>
              <a:t>Hotspots</a:t>
            </a:r>
            <a:r>
              <a:rPr lang="pt-PT" sz="2400" b="1" dirty="0"/>
              <a:t> de Biodiversidade – Portugal ?!?</a:t>
            </a: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268760"/>
            <a:ext cx="4824413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47664" y="476672"/>
            <a:ext cx="6624736" cy="5688632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528" y="1628800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/>
              <a:t>CIDADES</a:t>
            </a:r>
            <a:endParaRPr lang="pt-PT" sz="2000" b="1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475656" y="1844824"/>
            <a:ext cx="1368152" cy="0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15816" y="1628800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São o produto de comportamentos humanos</a:t>
            </a:r>
            <a:endParaRPr lang="pt-PT" sz="2000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827584" y="2069232"/>
            <a:ext cx="8384" cy="1791816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536" y="3933056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É aqui que a maioria de nós tem contacto directo com a Biodiversidade</a:t>
            </a:r>
            <a:endParaRPr lang="pt-PT" dirty="0"/>
          </a:p>
        </p:txBody>
      </p:sp>
      <p:sp>
        <p:nvSpPr>
          <p:cNvPr id="17" name="TextBox 16"/>
          <p:cNvSpPr txBox="1"/>
          <p:nvPr/>
        </p:nvSpPr>
        <p:spPr>
          <a:xfrm>
            <a:off x="467544" y="4653136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Quanto melhor conhecermos a Biodiversidade, melhor a iremos </a:t>
            </a:r>
            <a:r>
              <a:rPr lang="pt-PT" b="1" dirty="0" smtClean="0"/>
              <a:t>valorizar</a:t>
            </a:r>
            <a:endParaRPr lang="pt-PT" b="1" dirty="0"/>
          </a:p>
        </p:txBody>
      </p:sp>
      <p:sp>
        <p:nvSpPr>
          <p:cNvPr id="18" name="Rectangle 17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Biodiversidade e as Cidades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41986" name="Picture 2" descr="Z:\Tudo sobre jardins\Artigo Março (Parques Urbanos)\Imagens TSJ\Lagoa Espaço Monsan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2204864"/>
            <a:ext cx="1728192" cy="1296144"/>
          </a:xfrm>
          <a:prstGeom prst="rect">
            <a:avLst/>
          </a:prstGeom>
          <a:noFill/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40962" name="Picture 2" descr="http://www.avesdeportugal.info/images/pic-pic-v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607246"/>
            <a:ext cx="2258616" cy="1693962"/>
          </a:xfrm>
          <a:prstGeom prst="rect">
            <a:avLst/>
          </a:prstGeom>
          <a:noFill/>
        </p:spPr>
      </p:pic>
      <p:pic>
        <p:nvPicPr>
          <p:cNvPr id="40964" name="Picture 4" descr="http://lh4.ggpht.com/_QiLpIgbTHKw/TRtzSkC2m0I/AAAAAAAACNc/gi-LOGnPWdg/toutinegra%20de%20cabe%C3%A7a%20pret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595094"/>
            <a:ext cx="2357029" cy="1668335"/>
          </a:xfrm>
          <a:prstGeom prst="rect">
            <a:avLst/>
          </a:prstGeom>
          <a:noFill/>
        </p:spPr>
      </p:pic>
      <p:pic>
        <p:nvPicPr>
          <p:cNvPr id="40966" name="Picture 6" descr="http://upload.wikimedia.org/wikipedia/commons/thumb/c/c5/Motacilla_alba_alba.JPG/220px-Motacilla_alba_alb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607245"/>
            <a:ext cx="2232248" cy="1674187"/>
          </a:xfrm>
          <a:prstGeom prst="rect">
            <a:avLst/>
          </a:prstGeom>
          <a:noFill/>
        </p:spPr>
      </p:pic>
      <p:pic>
        <p:nvPicPr>
          <p:cNvPr id="40968" name="Picture 8" descr="http://avesdeportugal.com.sapo.pt/205-melro%20preto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479779"/>
            <a:ext cx="2304256" cy="1877213"/>
          </a:xfrm>
          <a:prstGeom prst="rect">
            <a:avLst/>
          </a:prstGeom>
          <a:noFill/>
        </p:spPr>
      </p:pic>
      <p:pic>
        <p:nvPicPr>
          <p:cNvPr id="40970" name="Picture 10" descr="http://praquemquiserveresabercomoe.files.wordpress.com/2010/05/italia-jan-2010-011w.jpg?w=448&amp;h=336"/>
          <p:cNvPicPr>
            <a:picLocks noChangeAspect="1" noChangeArrowheads="1"/>
          </p:cNvPicPr>
          <p:nvPr/>
        </p:nvPicPr>
        <p:blipFill>
          <a:blip r:embed="rId9" cstate="print"/>
          <a:srcRect l="2885" r="7692"/>
          <a:stretch>
            <a:fillRect/>
          </a:stretch>
        </p:blipFill>
        <p:spPr bwMode="auto">
          <a:xfrm>
            <a:off x="3203848" y="1479779"/>
            <a:ext cx="2232248" cy="1872208"/>
          </a:xfrm>
          <a:prstGeom prst="rect">
            <a:avLst/>
          </a:prstGeom>
          <a:noFill/>
        </p:spPr>
      </p:pic>
      <p:pic>
        <p:nvPicPr>
          <p:cNvPr id="40972" name="Picture 12" descr="http://bicharada.net/animais/fotos/1424.jpg"/>
          <p:cNvPicPr>
            <a:picLocks noChangeAspect="1" noChangeArrowheads="1"/>
          </p:cNvPicPr>
          <p:nvPr/>
        </p:nvPicPr>
        <p:blipFill>
          <a:blip r:embed="rId10" cstate="print"/>
          <a:srcRect l="13572" r="9523"/>
          <a:stretch>
            <a:fillRect/>
          </a:stretch>
        </p:blipFill>
        <p:spPr bwMode="auto">
          <a:xfrm>
            <a:off x="5724128" y="1484785"/>
            <a:ext cx="2266919" cy="18002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3131840" y="3501008"/>
            <a:ext cx="2448272" cy="1944216"/>
          </a:xfrm>
          <a:prstGeom prst="rect">
            <a:avLst/>
          </a:prstGeom>
          <a:noFill/>
          <a:ln w="698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78852" name="Picture 4" descr="http://3.bp.blogspot.com/-0jNhqkmgDK0/Te6SXapWYKI/AAAAAAAAAMo/VGWd7yQvWOY/s1600/image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124744"/>
            <a:ext cx="6115050" cy="3838576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788024" y="836712"/>
            <a:ext cx="3024336" cy="4392488"/>
          </a:xfrm>
          <a:prstGeom prst="rect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79876" name="Picture 4" descr="http://enmos.eu/images/scans/fagales/quercus_robur_01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412776"/>
            <a:ext cx="2334056" cy="3816424"/>
          </a:xfrm>
          <a:prstGeom prst="rect">
            <a:avLst/>
          </a:prstGeom>
          <a:noFill/>
        </p:spPr>
      </p:pic>
      <p:pic>
        <p:nvPicPr>
          <p:cNvPr id="79878" name="Picture 6" descr="http://plantas-medicinais.me/wp-content/uploads/2010/11/4.jpg"/>
          <p:cNvPicPr>
            <a:picLocks noChangeAspect="1" noChangeArrowheads="1"/>
          </p:cNvPicPr>
          <p:nvPr/>
        </p:nvPicPr>
        <p:blipFill>
          <a:blip r:embed="rId6" cstate="print"/>
          <a:srcRect l="7017" t="3158" r="8772" b="4376"/>
          <a:stretch>
            <a:fillRect/>
          </a:stretch>
        </p:blipFill>
        <p:spPr bwMode="auto">
          <a:xfrm rot="5400000">
            <a:off x="2663788" y="2096852"/>
            <a:ext cx="3456384" cy="2520281"/>
          </a:xfrm>
          <a:prstGeom prst="rect">
            <a:avLst/>
          </a:prstGeom>
          <a:noFill/>
        </p:spPr>
      </p:pic>
      <p:pic>
        <p:nvPicPr>
          <p:cNvPr id="79880" name="Picture 8" descr="http://thumbs.dreamstime.com/thumb_288/12159425746E87o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025969">
            <a:off x="5048273" y="1494582"/>
            <a:ext cx="4224840" cy="316863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467544" y="1052736"/>
            <a:ext cx="2592288" cy="4248472"/>
          </a:xfrm>
          <a:prstGeom prst="rect">
            <a:avLst/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1" name="Rectangle 10"/>
          <p:cNvSpPr/>
          <p:nvPr/>
        </p:nvSpPr>
        <p:spPr>
          <a:xfrm>
            <a:off x="3275856" y="1412776"/>
            <a:ext cx="2160240" cy="3024336"/>
          </a:xfrm>
          <a:prstGeom prst="rect">
            <a:avLst/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9" name="Picture 2" descr="http://4.bp.blogspot.com/_bt3W70m_A8M/TKMpa9fnTcI/AAAAAAAACzM/V1X1x9at_G8/s1600/Coruja-das-torres+b).jpg"/>
          <p:cNvPicPr>
            <a:picLocks noChangeAspect="1" noChangeArrowheads="1"/>
          </p:cNvPicPr>
          <p:nvPr/>
        </p:nvPicPr>
        <p:blipFill>
          <a:blip r:embed="rId5" cstate="print"/>
          <a:srcRect l="26531" r="20408"/>
          <a:stretch>
            <a:fillRect/>
          </a:stretch>
        </p:blipFill>
        <p:spPr bwMode="auto">
          <a:xfrm>
            <a:off x="3448422" y="1628800"/>
            <a:ext cx="1872208" cy="2644914"/>
          </a:xfrm>
          <a:prstGeom prst="rect">
            <a:avLst/>
          </a:prstGeom>
          <a:noFill/>
        </p:spPr>
      </p:pic>
      <p:pic>
        <p:nvPicPr>
          <p:cNvPr id="81922" name="Picture 2" descr="http://t1.gstatic.com/images?q=tbn:ANd9GcRFz-x6usz0L6V1ywrvLVC--sOpIiELsfT6yWt4mUiUXy78y9fPvZQ-wNm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80670" y="1628800"/>
            <a:ext cx="1771650" cy="2581276"/>
          </a:xfrm>
          <a:prstGeom prst="rect">
            <a:avLst/>
          </a:prstGeom>
          <a:noFill/>
        </p:spPr>
      </p:pic>
      <p:pic>
        <p:nvPicPr>
          <p:cNvPr id="81924" name="Picture 4" descr="http://3.bp.blogspot.com/-FdO8fSfcdFg/TaCVZHEX7JI/AAAAAAAABDE/8JXhEAi0u4A/s1600/IMG_5191-1.JPG"/>
          <p:cNvPicPr>
            <a:picLocks noChangeAspect="1" noChangeArrowheads="1"/>
          </p:cNvPicPr>
          <p:nvPr/>
        </p:nvPicPr>
        <p:blipFill>
          <a:blip r:embed="rId7" cstate="print"/>
          <a:srcRect l="10227" t="9091" r="7955" b="6818"/>
          <a:stretch>
            <a:fillRect/>
          </a:stretch>
        </p:blipFill>
        <p:spPr bwMode="auto">
          <a:xfrm>
            <a:off x="1288182" y="1628800"/>
            <a:ext cx="1728192" cy="2664296"/>
          </a:xfrm>
          <a:prstGeom prst="rect">
            <a:avLst/>
          </a:prstGeom>
          <a:noFill/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2195736" y="476672"/>
            <a:ext cx="6480720" cy="5400600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528" y="155679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/>
              <a:t>Qual o Grau de Conhecimento dos cidadãos acerca da Biodiversidade?</a:t>
            </a:r>
            <a:endParaRPr lang="pt-PT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1403648" y="188640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Biodiversidade e as Cidades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2420888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Segundo um inquérito realizado aos Britânicos:</a:t>
            </a:r>
          </a:p>
          <a:p>
            <a:endParaRPr lang="pt-PT" dirty="0" smtClean="0"/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29 % das crianças não sabiam identificar uma </a:t>
            </a:r>
            <a:r>
              <a:rPr lang="pt-PT" dirty="0" err="1" smtClean="0"/>
              <a:t>pega-rabuda</a:t>
            </a:r>
            <a:endParaRPr lang="pt-PT" dirty="0" smtClean="0"/>
          </a:p>
          <a:p>
            <a:pPr>
              <a:buFont typeface="Arial" pitchFamily="34" charset="0"/>
              <a:buChar char="•"/>
            </a:pPr>
            <a:endParaRPr lang="pt-PT" dirty="0" smtClean="0"/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50 % não sabe distinguir uma abelha de uma vespa</a:t>
            </a:r>
          </a:p>
          <a:p>
            <a:pPr>
              <a:buFont typeface="Arial" pitchFamily="34" charset="0"/>
              <a:buChar char="•"/>
            </a:pPr>
            <a:endParaRPr lang="pt-PT" dirty="0" smtClean="0"/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A folha do carvalho (árvore nacional do Reino Unido) é identificado por 53% da população</a:t>
            </a:r>
          </a:p>
          <a:p>
            <a:pPr>
              <a:buFont typeface="Arial" pitchFamily="34" charset="0"/>
              <a:buChar char="•"/>
            </a:pPr>
            <a:endParaRPr lang="pt-PT" dirty="0" smtClean="0"/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47% das crianças identifica correctamente uma </a:t>
            </a:r>
            <a:r>
              <a:rPr lang="pt-PT" dirty="0" err="1" smtClean="0"/>
              <a:t>coruja-das-torres</a:t>
            </a:r>
            <a:endParaRPr lang="pt-PT" dirty="0"/>
          </a:p>
        </p:txBody>
      </p:sp>
      <p:pic>
        <p:nvPicPr>
          <p:cNvPr id="43010" name="Picture 2" descr="http://www.hidephotography.com/pic/Bence.Mate.HidePhotography.com.Pica.pica.Magpie.Szarka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DDBDE"/>
              </a:clrFrom>
              <a:clrTo>
                <a:srgbClr val="DDDBDE">
                  <a:alpha val="0"/>
                </a:srgbClr>
              </a:clrTo>
            </a:clrChange>
          </a:blip>
          <a:srcRect l="8852" t="35799" r="54853" b="19979"/>
          <a:stretch>
            <a:fillRect/>
          </a:stretch>
        </p:blipFill>
        <p:spPr bwMode="auto">
          <a:xfrm>
            <a:off x="6156176" y="2852936"/>
            <a:ext cx="1405871" cy="720080"/>
          </a:xfrm>
          <a:prstGeom prst="rect">
            <a:avLst/>
          </a:prstGeom>
          <a:noFill/>
        </p:spPr>
      </p:pic>
      <p:pic>
        <p:nvPicPr>
          <p:cNvPr id="14" name="Imagem 23" descr="CorujaDasTorres9928II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581128"/>
            <a:ext cx="1210544" cy="176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2123728" y="405424"/>
            <a:ext cx="6552728" cy="5471847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55776" y="2132856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sz="2000" dirty="0" smtClean="0"/>
          </a:p>
          <a:p>
            <a:pPr>
              <a:buFontTx/>
              <a:buChar char="-"/>
            </a:pPr>
            <a:r>
              <a:rPr lang="pt-PT" sz="2000" dirty="0" smtClean="0"/>
              <a:t>Demasiadas actividades de </a:t>
            </a:r>
            <a:r>
              <a:rPr lang="pt-PT" sz="2000" i="1" dirty="0" err="1" smtClean="0"/>
              <a:t>indoor</a:t>
            </a:r>
            <a:endParaRPr lang="pt-PT" sz="2000" i="1" dirty="0" smtClean="0"/>
          </a:p>
          <a:p>
            <a:pPr>
              <a:buFontTx/>
              <a:buChar char="-"/>
            </a:pPr>
            <a:endParaRPr lang="pt-PT" sz="2000" dirty="0" smtClean="0"/>
          </a:p>
          <a:p>
            <a:pPr>
              <a:buFontTx/>
              <a:buChar char="-"/>
            </a:pPr>
            <a:r>
              <a:rPr lang="pt-PT" sz="2000" dirty="0" smtClean="0"/>
              <a:t> Falta de actividades ao </a:t>
            </a:r>
            <a:r>
              <a:rPr lang="pt-PT" sz="2000" dirty="0" err="1" smtClean="0"/>
              <a:t>ar-livre</a:t>
            </a:r>
            <a:endParaRPr lang="pt-PT" sz="2000" dirty="0"/>
          </a:p>
        </p:txBody>
      </p:sp>
      <p:pic>
        <p:nvPicPr>
          <p:cNvPr id="20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4016"/>
            <a:ext cx="555192" cy="576064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1835696" y="144016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Biodiversidade e as Cidades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67744" y="1628800"/>
            <a:ext cx="4436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400" b="1" dirty="0" smtClean="0"/>
              <a:t>Falta de Conhecimento, devido a: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3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619672" y="548680"/>
            <a:ext cx="6192688" cy="12241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História Natural</a:t>
            </a:r>
            <a:endParaRPr lang="pt-PT" sz="2400" dirty="0"/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403648" y="2199347"/>
            <a:ext cx="68042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O conceito de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História Natural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surge do interesse pela evolução histórica dos ecossistemas motivou o nascimento das disciplinas da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Ecologia Histórica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(das Ciências Naturais) e da 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História Ambiental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(das Humanidades), que funcionam como pontos de encontro entre áreas como a ecologia, a arqueologia, a geografia e a história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483768" y="3861048"/>
            <a:ext cx="3923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levantamentos actuais de fauna e flora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mapas e documentos históricos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descrições literárias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estudos de paleoecologia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estudos de etnografia e etnobiologia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pt-PT" sz="1600" b="1" dirty="0"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PT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desenhos, quadros e fotografias históricas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6" name="Picture 4" descr="http://4.bp.blogspot.com/_EHtylpxevno/Sf9eTfLBEXI/AAAAAAAABGI/6Nw4v61z_No/s400/vista_2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933056"/>
            <a:ext cx="2011396" cy="1800200"/>
          </a:xfrm>
          <a:prstGeom prst="rect">
            <a:avLst/>
          </a:prstGeom>
          <a:noFill/>
        </p:spPr>
      </p:pic>
      <p:pic>
        <p:nvPicPr>
          <p:cNvPr id="49160" name="Picture 8" descr="http://portal.icnb.pt/NR/rdonlyres/6F71FABE-5A4C-4A89-8FAB-F9899B427225/7447/Pega_Azul_Marcos_Oliveira_3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3717032"/>
            <a:ext cx="2330147" cy="1944216"/>
          </a:xfrm>
          <a:prstGeom prst="rect">
            <a:avLst/>
          </a:prstGeom>
          <a:noFill/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6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4016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1833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2191792" y="432048"/>
            <a:ext cx="6556672" cy="5400600"/>
            <a:chOff x="1115616" y="332656"/>
            <a:chExt cx="6840760" cy="5832648"/>
          </a:xfrm>
        </p:grpSpPr>
        <p:pic>
          <p:nvPicPr>
            <p:cNvPr id="9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556500" y="53339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Biodiversidade e Serviços de Ecossistema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52737"/>
            <a:ext cx="91450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/>
              <a:t>A Biodiversidade providencia:</a:t>
            </a:r>
            <a:endParaRPr lang="pt-PT" sz="2000" dirty="0" smtClean="0"/>
          </a:p>
          <a:p>
            <a:pPr>
              <a:buFontTx/>
              <a:buChar char="-"/>
            </a:pPr>
            <a:r>
              <a:rPr lang="pt-PT" sz="2000" dirty="0" smtClean="0"/>
              <a:t>alimento</a:t>
            </a:r>
          </a:p>
          <a:p>
            <a:pPr>
              <a:buFontTx/>
              <a:buChar char="-"/>
            </a:pPr>
            <a:r>
              <a:rPr lang="pt-PT" sz="2000" dirty="0" smtClean="0"/>
              <a:t> matérias-primas</a:t>
            </a:r>
          </a:p>
          <a:p>
            <a:pPr>
              <a:buFontTx/>
              <a:buChar char="-"/>
            </a:pPr>
            <a:r>
              <a:rPr lang="pt-PT" sz="2000" dirty="0" smtClean="0"/>
              <a:t> água doce</a:t>
            </a:r>
          </a:p>
          <a:p>
            <a:pPr>
              <a:buFontTx/>
              <a:buChar char="-"/>
            </a:pPr>
            <a:r>
              <a:rPr lang="pt-PT" sz="2000" dirty="0" smtClean="0"/>
              <a:t> recursos medicinais</a:t>
            </a:r>
          </a:p>
          <a:p>
            <a:pPr>
              <a:buFontTx/>
              <a:buChar char="-"/>
            </a:pPr>
            <a:r>
              <a:rPr lang="pt-PT" sz="2000" dirty="0" smtClean="0"/>
              <a:t> clima local: regulação e ar de qualidade</a:t>
            </a:r>
          </a:p>
          <a:p>
            <a:pPr>
              <a:buFontTx/>
              <a:buChar char="-"/>
            </a:pPr>
            <a:r>
              <a:rPr lang="pt-PT" sz="2000" dirty="0" smtClean="0"/>
              <a:t> sequestro e armazenamento de carbono</a:t>
            </a:r>
          </a:p>
          <a:p>
            <a:pPr>
              <a:buFontTx/>
              <a:buChar char="-"/>
            </a:pPr>
            <a:r>
              <a:rPr lang="pt-PT" sz="2000" dirty="0" smtClean="0"/>
              <a:t> moderação de eventos extremos</a:t>
            </a:r>
          </a:p>
          <a:p>
            <a:pPr>
              <a:buFontTx/>
              <a:buChar char="-"/>
            </a:pPr>
            <a:r>
              <a:rPr lang="pt-PT" sz="2000" dirty="0" smtClean="0"/>
              <a:t> tratamento das águas residuais, a prevenção da erosão, manutenção da fertilidade do solo</a:t>
            </a:r>
          </a:p>
          <a:p>
            <a:pPr>
              <a:buFontTx/>
              <a:buChar char="-"/>
            </a:pPr>
            <a:r>
              <a:rPr lang="pt-PT" sz="2000" dirty="0" smtClean="0"/>
              <a:t> polinização</a:t>
            </a:r>
          </a:p>
          <a:p>
            <a:pPr>
              <a:buFontTx/>
              <a:buChar char="-"/>
            </a:pPr>
            <a:r>
              <a:rPr lang="pt-PT" sz="2000" dirty="0" smtClean="0"/>
              <a:t> habitat para espécies</a:t>
            </a:r>
          </a:p>
          <a:p>
            <a:pPr>
              <a:buFontTx/>
              <a:buChar char="-"/>
            </a:pPr>
            <a:r>
              <a:rPr lang="pt-PT" sz="2000" dirty="0" smtClean="0"/>
              <a:t> manutenção da diversidade genética</a:t>
            </a:r>
          </a:p>
          <a:p>
            <a:pPr>
              <a:buFontTx/>
              <a:buChar char="-"/>
            </a:pPr>
            <a:r>
              <a:rPr lang="pt-PT" sz="2000" dirty="0" smtClean="0"/>
              <a:t> recreação</a:t>
            </a:r>
          </a:p>
          <a:p>
            <a:pPr>
              <a:buFontTx/>
              <a:buChar char="-"/>
            </a:pPr>
            <a:r>
              <a:rPr lang="pt-PT" sz="2000" dirty="0" smtClean="0"/>
              <a:t> turismo</a:t>
            </a:r>
          </a:p>
          <a:p>
            <a:pPr>
              <a:buFontTx/>
              <a:buChar char="-"/>
            </a:pPr>
            <a:r>
              <a:rPr lang="pt-PT" sz="2000" dirty="0" smtClean="0"/>
              <a:t> saúde</a:t>
            </a:r>
          </a:p>
          <a:p>
            <a:pPr>
              <a:buFontTx/>
              <a:buChar char="-"/>
            </a:pPr>
            <a:endParaRPr lang="pt-PT" sz="20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6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4016"/>
            <a:ext cx="555192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1833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2123728" y="548680"/>
            <a:ext cx="6336704" cy="5283968"/>
            <a:chOff x="1115616" y="332656"/>
            <a:chExt cx="6840760" cy="5832648"/>
          </a:xfrm>
        </p:grpSpPr>
        <p:pic>
          <p:nvPicPr>
            <p:cNvPr id="9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363328" y="140196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Biodiversidade e Serviços de Ecossistema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708920"/>
            <a:ext cx="9145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/>
              <a:t>Vídeo</a:t>
            </a:r>
            <a:endParaRPr lang="pt-PT" sz="2000" dirty="0" smtClean="0"/>
          </a:p>
          <a:p>
            <a:pPr>
              <a:buFontTx/>
              <a:buChar char="-"/>
            </a:pPr>
            <a:endParaRPr lang="pt-PT" sz="20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1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1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50825" y="1766888"/>
            <a:ext cx="29527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+15% PIB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+60.000 Km2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 Madeira, papel, biomassa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Cortiça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Vinho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Gado, leite, carne, pele, …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+ 2.500.000 empregos (directos e indirectos)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/>
              <a:t>…Biodiversidade!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en-US" sz="1600" b="1"/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5" cstate="print"/>
          <a:srcRect l="55620" t="36882" r="17499" b="20476"/>
          <a:stretch>
            <a:fillRect/>
          </a:stretch>
        </p:blipFill>
        <p:spPr bwMode="auto">
          <a:xfrm>
            <a:off x="5364088" y="1196752"/>
            <a:ext cx="3438525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5" cstate="print"/>
          <a:srcRect l="25195" t="36882" r="51070" b="20476"/>
          <a:stretch>
            <a:fillRect/>
          </a:stretch>
        </p:blipFill>
        <p:spPr bwMode="auto">
          <a:xfrm>
            <a:off x="2987824" y="2060848"/>
            <a:ext cx="2303462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945159" y="404664"/>
            <a:ext cx="47656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177800">
              <a:lnSpc>
                <a:spcPct val="114000"/>
              </a:lnSpc>
              <a:spcAft>
                <a:spcPts val="600"/>
              </a:spcAft>
            </a:pPr>
            <a:r>
              <a:rPr lang="pt-PT" sz="2400" b="1" dirty="0"/>
              <a:t>O sector </a:t>
            </a:r>
            <a:r>
              <a:rPr lang="pt-PT" sz="2400" b="1" dirty="0" err="1"/>
              <a:t>Agroflorestal</a:t>
            </a:r>
            <a:r>
              <a:rPr lang="pt-PT" sz="2400" b="1" dirty="0"/>
              <a:t> em Portugal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18633" t="37480" r="55643" b="7082"/>
          <a:stretch>
            <a:fillRect/>
          </a:stretch>
        </p:blipFill>
        <p:spPr bwMode="auto">
          <a:xfrm>
            <a:off x="4788024" y="620688"/>
            <a:ext cx="3743325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323528" y="620688"/>
            <a:ext cx="46101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 dirty="0" err="1"/>
              <a:t>Ocupa</a:t>
            </a:r>
            <a:r>
              <a:rPr lang="en-US" sz="1600" dirty="0"/>
              <a:t> 38% do </a:t>
            </a:r>
            <a:r>
              <a:rPr lang="en-US" sz="1600" dirty="0" err="1"/>
              <a:t>território</a:t>
            </a:r>
            <a:r>
              <a:rPr lang="en-US" sz="1600" dirty="0"/>
              <a:t> de Portugal Continental</a:t>
            </a:r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 dirty="0" err="1"/>
              <a:t>Pinheiro</a:t>
            </a:r>
            <a:r>
              <a:rPr lang="en-US" sz="1600" dirty="0"/>
              <a:t>-bravo, </a:t>
            </a:r>
            <a:r>
              <a:rPr lang="en-US" sz="1600" dirty="0" err="1"/>
              <a:t>sobreiros</a:t>
            </a:r>
            <a:r>
              <a:rPr lang="en-US" sz="1600" dirty="0"/>
              <a:t> e </a:t>
            </a:r>
            <a:r>
              <a:rPr lang="en-US" sz="1600" dirty="0" err="1"/>
              <a:t>eucaliptos</a:t>
            </a:r>
            <a:r>
              <a:rPr lang="en-US" sz="1600" dirty="0"/>
              <a:t> </a:t>
            </a:r>
            <a:r>
              <a:rPr lang="en-US" sz="1600" dirty="0" err="1"/>
              <a:t>ocupam</a:t>
            </a:r>
            <a:r>
              <a:rPr lang="en-US" sz="1600" dirty="0"/>
              <a:t> 75% </a:t>
            </a:r>
            <a:r>
              <a:rPr lang="en-US" sz="1600" dirty="0" err="1"/>
              <a:t>da</a:t>
            </a:r>
            <a:r>
              <a:rPr lang="en-US" sz="1600" dirty="0"/>
              <a:t> </a:t>
            </a:r>
            <a:r>
              <a:rPr lang="en-US" sz="1600" dirty="0" err="1"/>
              <a:t>área</a:t>
            </a:r>
            <a:r>
              <a:rPr lang="en-US" sz="1600" dirty="0"/>
              <a:t> de </a:t>
            </a:r>
            <a:r>
              <a:rPr lang="en-US" sz="1600" dirty="0" err="1"/>
              <a:t>floresta</a:t>
            </a:r>
            <a:endParaRPr lang="en-US" sz="1600" dirty="0"/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600" dirty="0"/>
              <a:t> Portugal é o País </a:t>
            </a:r>
            <a:r>
              <a:rPr lang="en-US" sz="1600" dirty="0" err="1"/>
              <a:t>da</a:t>
            </a:r>
            <a:r>
              <a:rPr lang="en-US" sz="1600" dirty="0"/>
              <a:t> </a:t>
            </a:r>
            <a:r>
              <a:rPr lang="en-US" sz="1600" dirty="0" err="1"/>
              <a:t>União</a:t>
            </a:r>
            <a:r>
              <a:rPr lang="en-US" sz="1600" dirty="0"/>
              <a:t> </a:t>
            </a:r>
            <a:r>
              <a:rPr lang="en-US" sz="1600" dirty="0" err="1"/>
              <a:t>Europeia</a:t>
            </a:r>
            <a:r>
              <a:rPr lang="en-US" sz="1600" dirty="0"/>
              <a:t> com </a:t>
            </a:r>
            <a:r>
              <a:rPr lang="en-US" sz="1600" dirty="0" err="1"/>
              <a:t>mais</a:t>
            </a:r>
            <a:r>
              <a:rPr lang="en-US" sz="1600" dirty="0"/>
              <a:t> </a:t>
            </a:r>
            <a:r>
              <a:rPr lang="en-US" sz="1600" dirty="0" err="1"/>
              <a:t>floresta</a:t>
            </a:r>
            <a:r>
              <a:rPr lang="en-US" sz="1600" dirty="0"/>
              <a:t> </a:t>
            </a:r>
            <a:r>
              <a:rPr lang="en-US" sz="1600" dirty="0" err="1"/>
              <a:t>nas</a:t>
            </a:r>
            <a:r>
              <a:rPr lang="en-US" sz="1600" dirty="0"/>
              <a:t> </a:t>
            </a:r>
            <a:r>
              <a:rPr lang="en-US" sz="1600" dirty="0" err="1"/>
              <a:t>mãos</a:t>
            </a:r>
            <a:r>
              <a:rPr lang="en-US" sz="1600" dirty="0"/>
              <a:t> de </a:t>
            </a:r>
            <a:r>
              <a:rPr lang="en-US" sz="1600" dirty="0" err="1"/>
              <a:t>privados</a:t>
            </a:r>
            <a:endParaRPr lang="en-US" sz="1600" dirty="0"/>
          </a:p>
          <a:p>
            <a:pPr marL="177800" indent="-177800">
              <a:lnSpc>
                <a:spcPct val="125000"/>
              </a:lnSpc>
              <a:spcAft>
                <a:spcPts val="600"/>
              </a:spcAft>
              <a:buFont typeface="Wingdings" pitchFamily="2" charset="2"/>
              <a:buChar char="§"/>
            </a:pPr>
            <a:endParaRPr lang="en-US" sz="1600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 l="32416" t="29919" r="29784" b="27242"/>
          <a:stretch>
            <a:fillRect/>
          </a:stretch>
        </p:blipFill>
        <p:spPr bwMode="auto">
          <a:xfrm>
            <a:off x="251520" y="2420888"/>
            <a:ext cx="45751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152400" y="989112"/>
            <a:ext cx="9144000" cy="5824488"/>
          </a:xfrm>
          <a:prstGeom prst="rect">
            <a:avLst/>
          </a:prstGeom>
        </p:spPr>
      </p:pic>
      <p:pic>
        <p:nvPicPr>
          <p:cNvPr id="12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832" y="269032"/>
            <a:ext cx="555192" cy="57606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348136" y="63804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pic>
        <p:nvPicPr>
          <p:cNvPr id="4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23850" y="1682750"/>
            <a:ext cx="4392613" cy="1081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schemeClr val="tx1"/>
                </a:solidFill>
              </a:rPr>
              <a:t>Panorama do coberto vegetal em Portugal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50825" y="2979738"/>
            <a:ext cx="489743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A </a:t>
            </a:r>
            <a:r>
              <a:rPr lang="pt-PT" b="1"/>
              <a:t>influência do homem com destruição da</a:t>
            </a:r>
          </a:p>
          <a:p>
            <a:r>
              <a:rPr lang="pt-PT"/>
              <a:t>Floresta</a:t>
            </a:r>
          </a:p>
          <a:p>
            <a:endParaRPr lang="pt-PT"/>
          </a:p>
          <a:p>
            <a:pPr>
              <a:buFont typeface="Arial" charset="0"/>
              <a:buChar char="•"/>
            </a:pPr>
            <a:r>
              <a:rPr lang="pt-PT"/>
              <a:t> Sua substituição por culturas ou por espécies arbóreas não autóctones</a:t>
            </a:r>
          </a:p>
        </p:txBody>
      </p:sp>
      <p:pic>
        <p:nvPicPr>
          <p:cNvPr id="8" name="Picture 2" descr="Z:\Tudo sobre jardins\Artigo Dezembro (Montados)\Selecção fotos TSJ Montados\Bosqu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682750"/>
            <a:ext cx="333375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5" name="Rectangle 14"/>
          <p:cNvSpPr/>
          <p:nvPr/>
        </p:nvSpPr>
        <p:spPr>
          <a:xfrm>
            <a:off x="1602705" y="632644"/>
            <a:ext cx="6192688" cy="15121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Uma História Natural…..os 3 maiores acontecimentos que levaram à destruição do coberto vegetal natural</a:t>
            </a:r>
            <a:endParaRPr lang="pt-PT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07504" y="213285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/>
              <a:t> </a:t>
            </a:r>
            <a:r>
              <a:rPr lang="pt-PT" sz="2000" b="1" dirty="0" smtClean="0"/>
              <a:t>Campanha do Trigo</a:t>
            </a:r>
            <a:endParaRPr lang="pt-PT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7504" y="4037002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dirty="0" smtClean="0"/>
              <a:t> </a:t>
            </a:r>
            <a:r>
              <a:rPr lang="pt-PT" sz="2000" b="1" dirty="0" smtClean="0"/>
              <a:t>Construção de linhas de comboio</a:t>
            </a:r>
            <a:endParaRPr lang="pt-PT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07504" y="497310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sz="2000" b="1" dirty="0" smtClean="0"/>
              <a:t> Os descobrimentos</a:t>
            </a:r>
            <a:endParaRPr lang="pt-PT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51520" y="2564904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/>
              <a:t>- Estado Novo (iniciada em 1929)</a:t>
            </a:r>
          </a:p>
          <a:p>
            <a:pPr algn="just"/>
            <a:r>
              <a:rPr lang="pt-PT" dirty="0" smtClean="0"/>
              <a:t>- Responsável pela acentuada erosão de muitos solos de encosta do nosso país. Os acréscimos de produção foram conseguidos principalmente à custa do aumento da área cultivada e não do rendimento</a:t>
            </a:r>
            <a:endParaRPr lang="pt-PT" dirty="0"/>
          </a:p>
        </p:txBody>
      </p:sp>
      <p:sp>
        <p:nvSpPr>
          <p:cNvPr id="20" name="TextBox 19"/>
          <p:cNvSpPr txBox="1"/>
          <p:nvPr/>
        </p:nvSpPr>
        <p:spPr>
          <a:xfrm>
            <a:off x="251520" y="4437112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/>
              <a:t>- Demandas muito grandes de carvão</a:t>
            </a:r>
            <a:endParaRPr lang="pt-PT" dirty="0"/>
          </a:p>
        </p:txBody>
      </p:sp>
      <p:sp>
        <p:nvSpPr>
          <p:cNvPr id="21" name="TextBox 20"/>
          <p:cNvSpPr txBox="1"/>
          <p:nvPr/>
        </p:nvSpPr>
        <p:spPr>
          <a:xfrm>
            <a:off x="251520" y="5363924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/>
              <a:t>- Abate gratuito de matas para a construção de barcos</a:t>
            </a:r>
            <a:endParaRPr lang="pt-PT" dirty="0"/>
          </a:p>
        </p:txBody>
      </p:sp>
      <p:pic>
        <p:nvPicPr>
          <p:cNvPr id="31746" name="Picture 2" descr="http://farm3.static.flickr.com/2391/2078545580_ec40043b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2420888"/>
            <a:ext cx="1256539" cy="1800200"/>
          </a:xfrm>
          <a:prstGeom prst="rect">
            <a:avLst/>
          </a:prstGeom>
          <a:noFill/>
        </p:spPr>
      </p:pic>
      <p:pic>
        <p:nvPicPr>
          <p:cNvPr id="31748" name="Picture 4" descr="http://4.bp.blogspot.com/-TvhaMrhEjo4/TbSJw0kqHoI/AAAAAAAAKoI/JAxknlCruW0/s1600/Comboio_Carvao_P%2526B_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4077072"/>
            <a:ext cx="1406226" cy="936104"/>
          </a:xfrm>
          <a:prstGeom prst="rect">
            <a:avLst/>
          </a:prstGeom>
          <a:noFill/>
        </p:spPr>
      </p:pic>
      <p:pic>
        <p:nvPicPr>
          <p:cNvPr id="31750" name="Picture 6" descr="http://1.bp.blogspot.com/-5FsRxpn8aSk/Tp4R4hxxsPI/AAAAAAAABxc/Xt9vEKsBVEg/s1600/7435672_409b90ea1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869160"/>
            <a:ext cx="1007923" cy="997844"/>
          </a:xfrm>
          <a:prstGeom prst="rect">
            <a:avLst/>
          </a:prstGeom>
          <a:noFill/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9" name="Rectangle 8"/>
          <p:cNvSpPr/>
          <p:nvPr/>
        </p:nvSpPr>
        <p:spPr>
          <a:xfrm>
            <a:off x="395536" y="548680"/>
            <a:ext cx="6907212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PT" sz="2800" b="1" dirty="0">
                <a:solidFill>
                  <a:schemeClr val="accent4">
                    <a:lumMod val="75000"/>
                  </a:schemeClr>
                </a:solidFill>
              </a:rPr>
              <a:t>PRINCIPAIS FUNÇÕES DA FLORESTA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552" y="1268760"/>
            <a:ext cx="68897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 dirty="0"/>
              <a:t> Importante </a:t>
            </a:r>
            <a:r>
              <a:rPr lang="pt-PT" dirty="0" err="1"/>
              <a:t>sumidouro</a:t>
            </a:r>
            <a:r>
              <a:rPr lang="pt-PT" dirty="0"/>
              <a:t> de dióxido de carbono</a:t>
            </a:r>
          </a:p>
          <a:p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Promoção da Biodiversidade</a:t>
            </a:r>
          </a:p>
          <a:p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Defesa contra a erosão</a:t>
            </a:r>
          </a:p>
          <a:p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Correcção de regimes hídricos</a:t>
            </a:r>
          </a:p>
        </p:txBody>
      </p:sp>
      <p:pic>
        <p:nvPicPr>
          <p:cNvPr id="11" name="Picture 2" descr="Z:\Tudo sobre jardins\Artigo Dezembro (Montados)\Selecção fotos TSJ Montados\Montado Azinho.JPG"/>
          <p:cNvPicPr>
            <a:picLocks noChangeAspect="1" noChangeArrowheads="1"/>
          </p:cNvPicPr>
          <p:nvPr/>
        </p:nvPicPr>
        <p:blipFill>
          <a:blip r:embed="rId5" cstate="print"/>
          <a:srcRect t="35402" b="34714"/>
          <a:stretch>
            <a:fillRect/>
          </a:stretch>
        </p:blipFill>
        <p:spPr bwMode="auto">
          <a:xfrm>
            <a:off x="0" y="3789040"/>
            <a:ext cx="914400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347864" y="22399"/>
            <a:ext cx="3562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A Floresta em Portugal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23883" t="31750" r="43567" b="14641"/>
          <a:stretch>
            <a:fillRect/>
          </a:stretch>
        </p:blipFill>
        <p:spPr bwMode="auto">
          <a:xfrm>
            <a:off x="2221880" y="766126"/>
            <a:ext cx="5112568" cy="526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14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980728"/>
            <a:ext cx="7331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 dirty="0"/>
              <a:t> É formada por uma variedade de habitats, desde os semi-naturais até os que surgem como consequência directa da ocupação humana. </a:t>
            </a:r>
          </a:p>
        </p:txBody>
      </p:sp>
      <p:pic>
        <p:nvPicPr>
          <p:cNvPr id="5" name="Picture 10" descr="edifício mais ecológico.jpg"/>
          <p:cNvPicPr>
            <a:picLocks noChangeAspect="1"/>
          </p:cNvPicPr>
          <p:nvPr/>
        </p:nvPicPr>
        <p:blipFill>
          <a:blip r:embed="rId5" cstate="print"/>
          <a:srcRect l="33286" r="33430"/>
          <a:stretch>
            <a:fillRect/>
          </a:stretch>
        </p:blipFill>
        <p:spPr bwMode="auto">
          <a:xfrm>
            <a:off x="7164388" y="1673225"/>
            <a:ext cx="19446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1372840"/>
            <a:ext cx="7219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 dirty="0"/>
          </a:p>
          <a:p>
            <a:pPr>
              <a:buFont typeface="Arial" charset="0"/>
              <a:buChar char="•"/>
            </a:pPr>
            <a:r>
              <a:rPr lang="pt-PT" dirty="0"/>
              <a:t> O espectro de habitats nos centros urbanos é amplo: de parques municipais e florestas urbanas até grandes áreas de construção civil, industrial e aterros.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2333278"/>
            <a:ext cx="71104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/>
          </a:p>
          <a:p>
            <a:pPr>
              <a:buFont typeface="Arial" charset="0"/>
              <a:buChar char="•"/>
            </a:pPr>
            <a:r>
              <a:rPr lang="pt-PT"/>
              <a:t> Este mosaico faz com que a biodiversidade urbana possa ser mais alta do que as áreas rurais adjacentes.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028603"/>
            <a:ext cx="71421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/>
          </a:p>
          <a:p>
            <a:pPr>
              <a:buFont typeface="Arial" charset="0"/>
              <a:buChar char="•"/>
            </a:pPr>
            <a:r>
              <a:rPr lang="pt-PT"/>
              <a:t> O complexo urbano oferece a estas espécies lugares apropriados para a sua sobrevivência, alimento e um local livre dos seus predadores e competidores naturais.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3985865"/>
            <a:ext cx="73787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PT"/>
          </a:p>
          <a:p>
            <a:pPr>
              <a:buFont typeface="Arial" charset="0"/>
              <a:buChar char="•"/>
            </a:pPr>
            <a:r>
              <a:rPr lang="pt-PT"/>
              <a:t> As plantas melhor adaptadas às cidades são de pequeno porte, resistentes à poluição e pouco exigentes em termos de nutrientes (compostas e gramíneas). 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73425" y="142726"/>
            <a:ext cx="2597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Ecologia Urbana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42875" y="1907704"/>
            <a:ext cx="3246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Criação de habitats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2875" y="907579"/>
            <a:ext cx="3929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b="1" dirty="0"/>
              <a:t>Funções ecológicas asseguradas </a:t>
            </a:r>
          </a:p>
        </p:txBody>
      </p:sp>
      <p:sp>
        <p:nvSpPr>
          <p:cNvPr id="9" name="Action Button: Help 8">
            <a:hlinkClick r:id="" action="ppaction://noaction" highlightClick="1"/>
          </p:cNvPr>
          <p:cNvSpPr/>
          <p:nvPr/>
        </p:nvSpPr>
        <p:spPr>
          <a:xfrm>
            <a:off x="4113213" y="764704"/>
            <a:ext cx="1143000" cy="714375"/>
          </a:xfrm>
          <a:prstGeom prst="actionButtonHelp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42875" y="2836391"/>
            <a:ext cx="3924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 dirty="0"/>
              <a:t> Constituição de corredores ecológicos 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42875" y="3336454"/>
            <a:ext cx="2401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Diminuição da erosão 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42875" y="2336329"/>
            <a:ext cx="3281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Aumento da fertilidade do solo 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42875" y="4836641"/>
            <a:ext cx="4125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Constituição de barreiras contra o vento 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42875" y="4336579"/>
            <a:ext cx="3424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Regulação dos requisitos hídricos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42875" y="3836516"/>
            <a:ext cx="3316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Regulação das pragas e doenças</a:t>
            </a:r>
          </a:p>
        </p:txBody>
      </p:sp>
      <p:pic>
        <p:nvPicPr>
          <p:cNvPr id="16" name="Picture 4" descr="IMG_1641.jpg image by hamanah3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6750" y="2211388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42875" y="5336704"/>
            <a:ext cx="2609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pt-PT"/>
              <a:t> Estética, cultural e social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273425" y="142726"/>
            <a:ext cx="2597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 dirty="0">
                <a:latin typeface="Calibri" pitchFamily="34" charset="0"/>
              </a:rPr>
              <a:t>Ecologia Urbana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2" name="Group 10"/>
          <p:cNvGrpSpPr/>
          <p:nvPr/>
        </p:nvGrpSpPr>
        <p:grpSpPr>
          <a:xfrm>
            <a:off x="1547664" y="404664"/>
            <a:ext cx="6552728" cy="5760640"/>
            <a:chOff x="1115616" y="332656"/>
            <a:chExt cx="6840760" cy="5832648"/>
          </a:xfrm>
        </p:grpSpPr>
        <p:pic>
          <p:nvPicPr>
            <p:cNvPr id="5017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História Natural - PNSAC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55576" y="1484784"/>
            <a:ext cx="35283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b="1" dirty="0" smtClean="0"/>
              <a:t>Gruta do Areeiro – Pedreiras</a:t>
            </a:r>
            <a:r>
              <a:rPr lang="pt-PT" dirty="0" smtClean="0"/>
              <a:t> </a:t>
            </a:r>
            <a:endParaRPr lang="pt-PT" dirty="0"/>
          </a:p>
        </p:txBody>
      </p:sp>
      <p:pic>
        <p:nvPicPr>
          <p:cNvPr id="83970" name="Picture 2" descr="http://portal.icnb.pt/NR/rdonlyres/4BABA8D6-C987-4D70-83B5-AC9E296FEB04/0/Areas_Protegidas_2008_A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844824"/>
            <a:ext cx="2036108" cy="3816424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5148064" y="3645024"/>
            <a:ext cx="288032" cy="288032"/>
          </a:xfrm>
          <a:prstGeom prst="rect">
            <a:avLst/>
          </a:prstGeom>
          <a:noFill/>
          <a:ln w="635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ctangle 17"/>
          <p:cNvSpPr/>
          <p:nvPr/>
        </p:nvSpPr>
        <p:spPr>
          <a:xfrm>
            <a:off x="251520" y="198884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dirty="0" smtClean="0"/>
              <a:t>foram encontrados </a:t>
            </a:r>
            <a:r>
              <a:rPr lang="pt-PT" dirty="0" smtClean="0">
                <a:solidFill>
                  <a:srgbClr val="FF0000"/>
                </a:solidFill>
              </a:rPr>
              <a:t>vestígios da presença do mar</a:t>
            </a:r>
            <a:r>
              <a:rPr lang="pt-PT" dirty="0" smtClean="0"/>
              <a:t>, nomeadamente neste local onde tem surgido, com a extracção de areias, uma gruta artificial de grande interesse didáctico.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Entre os vários resquícios encontrados, destacam-se os </a:t>
            </a:r>
            <a:r>
              <a:rPr lang="pt-PT" dirty="0" smtClean="0">
                <a:solidFill>
                  <a:srgbClr val="FF0000"/>
                </a:solidFill>
              </a:rPr>
              <a:t>mariscos petrificados </a:t>
            </a:r>
            <a:r>
              <a:rPr lang="pt-PT" dirty="0" smtClean="0"/>
              <a:t>e os </a:t>
            </a:r>
            <a:r>
              <a:rPr lang="pt-PT" dirty="0" smtClean="0">
                <a:solidFill>
                  <a:srgbClr val="FF0000"/>
                </a:solidFill>
              </a:rPr>
              <a:t>fósseis de vegetais marinhos </a:t>
            </a:r>
            <a:r>
              <a:rPr lang="pt-PT" dirty="0" smtClean="0"/>
              <a:t>que comprovam a veracidade da presença do mar em tempos longínquos</a:t>
            </a:r>
            <a:endParaRPr lang="pt-PT" dirty="0"/>
          </a:p>
        </p:txBody>
      </p:sp>
      <p:sp>
        <p:nvSpPr>
          <p:cNvPr id="19" name="Rectangle 18"/>
          <p:cNvSpPr/>
          <p:nvPr/>
        </p:nvSpPr>
        <p:spPr>
          <a:xfrm>
            <a:off x="251520" y="48691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</a:t>
            </a:r>
            <a:r>
              <a:rPr lang="pt-PT" dirty="0" smtClean="0">
                <a:solidFill>
                  <a:srgbClr val="FF0000"/>
                </a:solidFill>
              </a:rPr>
              <a:t>análise da carta geológica </a:t>
            </a:r>
            <a:r>
              <a:rPr lang="pt-PT" dirty="0" smtClean="0"/>
              <a:t>de Vila Nova de Ourém e da notícia explicativa e a uma </a:t>
            </a:r>
            <a:r>
              <a:rPr lang="pt-PT" dirty="0" smtClean="0">
                <a:solidFill>
                  <a:srgbClr val="FF0000"/>
                </a:solidFill>
              </a:rPr>
              <a:t>pesquisa bibliográfica</a:t>
            </a:r>
            <a:r>
              <a:rPr lang="pt-PT" dirty="0" smtClean="0"/>
              <a:t> na Ecoteca de Porto de Mós</a:t>
            </a:r>
            <a:endParaRPr lang="pt-PT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47664" y="692696"/>
            <a:ext cx="6840760" cy="5472608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Parques Urbanos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71600" y="1628800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Relatório da ONU aponta para que em 2030, cerca de 80% da população mundial viva numa cidade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12" name="Rectangle 11"/>
          <p:cNvSpPr/>
          <p:nvPr/>
        </p:nvSpPr>
        <p:spPr>
          <a:xfrm>
            <a:off x="971600" y="2217638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Parques Urbanos surgem como forma de melhorar sobretudo a qualidade de vida das comunidades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13" name="Rectangle 12"/>
          <p:cNvSpPr/>
          <p:nvPr/>
        </p:nvSpPr>
        <p:spPr>
          <a:xfrm>
            <a:off x="971600" y="2852936"/>
            <a:ext cx="6624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Existem vários tipos de espaços públicos e Parques Urbanos com alvos diferentes mas com um objectivo único: (</a:t>
            </a:r>
            <a:r>
              <a:rPr lang="pt-PT" dirty="0" err="1" smtClean="0"/>
              <a:t>re</a:t>
            </a:r>
            <a:r>
              <a:rPr lang="pt-PT" dirty="0" smtClean="0"/>
              <a:t>)estruturar a cidade, amenizar a paisagem ‘</a:t>
            </a:r>
            <a:r>
              <a:rPr lang="pt-PT" dirty="0" err="1" smtClean="0"/>
              <a:t>urbanóide</a:t>
            </a:r>
            <a:r>
              <a:rPr lang="pt-PT" dirty="0" smtClean="0"/>
              <a:t>’ e restaurar a nossa ligação com o mundo natural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14" name="Rectangle 13"/>
          <p:cNvSpPr/>
          <p:nvPr/>
        </p:nvSpPr>
        <p:spPr>
          <a:xfrm>
            <a:off x="971600" y="4039904"/>
            <a:ext cx="66247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Um Parque Urbano não precisa necessariamente de ser um espaço criado de raiz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15" name="Rectangle 14"/>
          <p:cNvSpPr/>
          <p:nvPr/>
        </p:nvSpPr>
        <p:spPr>
          <a:xfrm>
            <a:off x="971600" y="4653136"/>
            <a:ext cx="66247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A Biodiversidade de espécies que estão presentes em cada cidade, pode tornar-se um factor de competitividade entre cidades: o facto de um município ser capaz de atrair observadores da natureza que vêm de propósito àquele local observar determinada espécie, gera, sem dúvida, riqueza</a:t>
            </a:r>
            <a:br>
              <a:rPr lang="pt-PT" dirty="0" smtClean="0"/>
            </a:br>
            <a:endParaRPr lang="pt-PT" dirty="0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47664" y="404664"/>
            <a:ext cx="6912768" cy="5472607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259632" y="188640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Parques Urbanos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72706" name="Picture 2" descr="Z:\Tudo sobre jardins\Artigo Março (Parques Urbanos)\Lago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340768"/>
            <a:ext cx="2520280" cy="1890210"/>
          </a:xfrm>
          <a:prstGeom prst="rect">
            <a:avLst/>
          </a:prstGeom>
          <a:noFill/>
        </p:spPr>
      </p:pic>
      <p:pic>
        <p:nvPicPr>
          <p:cNvPr id="72707" name="Picture 3" descr="Z:\Tudo sobre jardins\Artigo Março (Parques Urbanos)\Imagens TSJ\Piscina Natural- Penha Garci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2381" y="1340768"/>
            <a:ext cx="2507771" cy="1880828"/>
          </a:xfrm>
          <a:prstGeom prst="rect">
            <a:avLst/>
          </a:prstGeom>
          <a:noFill/>
        </p:spPr>
      </p:pic>
      <p:pic>
        <p:nvPicPr>
          <p:cNvPr id="72708" name="Picture 4" descr="Z:\As minhas imagens\Tapada Mafra 9.09.2010\P101027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3" y="3638385"/>
            <a:ext cx="2496277" cy="1872208"/>
          </a:xfrm>
          <a:prstGeom prst="rect">
            <a:avLst/>
          </a:prstGeom>
          <a:noFill/>
        </p:spPr>
      </p:pic>
      <p:pic>
        <p:nvPicPr>
          <p:cNvPr id="72710" name="Picture 6" descr="http://www.feriasetemposlivres.com/wp-content/uploads/2011/05/Parque-dos-Poetas.jpg"/>
          <p:cNvPicPr>
            <a:picLocks noChangeAspect="1" noChangeArrowheads="1"/>
          </p:cNvPicPr>
          <p:nvPr/>
        </p:nvPicPr>
        <p:blipFill>
          <a:blip r:embed="rId9" cstate="print"/>
          <a:srcRect l="5128" r="5128"/>
          <a:stretch>
            <a:fillRect/>
          </a:stretch>
        </p:blipFill>
        <p:spPr bwMode="auto">
          <a:xfrm>
            <a:off x="3419872" y="3638385"/>
            <a:ext cx="2520280" cy="187884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51520" y="321297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Espaço Florestal de Monsanto</a:t>
            </a:r>
            <a:endParaRPr lang="pt-PT" dirty="0"/>
          </a:p>
        </p:txBody>
      </p:sp>
      <p:sp>
        <p:nvSpPr>
          <p:cNvPr id="16" name="TextBox 15"/>
          <p:cNvSpPr txBox="1"/>
          <p:nvPr/>
        </p:nvSpPr>
        <p:spPr>
          <a:xfrm>
            <a:off x="3275856" y="3212977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Piscinas naturais de Penha Garcia</a:t>
            </a:r>
            <a:endParaRPr lang="pt-PT" dirty="0"/>
          </a:p>
        </p:txBody>
      </p:sp>
      <p:sp>
        <p:nvSpPr>
          <p:cNvPr id="17" name="TextBox 16"/>
          <p:cNvSpPr txBox="1"/>
          <p:nvPr/>
        </p:nvSpPr>
        <p:spPr>
          <a:xfrm>
            <a:off x="395536" y="544522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Tapada Nacional de Mafra</a:t>
            </a:r>
            <a:endParaRPr lang="pt-PT" dirty="0"/>
          </a:p>
        </p:txBody>
      </p:sp>
      <p:sp>
        <p:nvSpPr>
          <p:cNvPr id="18" name="TextBox 17"/>
          <p:cNvSpPr txBox="1"/>
          <p:nvPr/>
        </p:nvSpPr>
        <p:spPr>
          <a:xfrm>
            <a:off x="3779912" y="551723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Parque dos Poetas</a:t>
            </a:r>
            <a:endParaRPr lang="pt-PT" dirty="0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migosdocaster.org/img/adc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6" name="Group 5"/>
          <p:cNvGrpSpPr/>
          <p:nvPr/>
        </p:nvGrpSpPr>
        <p:grpSpPr>
          <a:xfrm>
            <a:off x="1547664" y="404664"/>
            <a:ext cx="6624736" cy="5472608"/>
            <a:chOff x="1115616" y="332656"/>
            <a:chExt cx="6840760" cy="5832648"/>
          </a:xfrm>
        </p:grpSpPr>
        <p:pic>
          <p:nvPicPr>
            <p:cNvPr id="7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8" name="Rectangle 7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9" name="Rectangle 8"/>
          <p:cNvSpPr/>
          <p:nvPr/>
        </p:nvSpPr>
        <p:spPr>
          <a:xfrm>
            <a:off x="1259632" y="404664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INDICADORES DE BIODIVERSIDADE URBANA</a:t>
            </a:r>
          </a:p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Caso de estudo - Lisboa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628800"/>
            <a:ext cx="7056784" cy="648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</a:t>
            </a:r>
            <a:r>
              <a:rPr lang="pt-PT" b="1" dirty="0" smtClean="0"/>
              <a:t>20 indicadores</a:t>
            </a:r>
            <a:r>
              <a:rPr lang="pt-PT" dirty="0" smtClean="0"/>
              <a:t>, distribuídos por 3 eixos: </a:t>
            </a:r>
            <a:r>
              <a:rPr lang="pt-PT" b="1" dirty="0" smtClean="0"/>
              <a:t>Condição da Biodiversidade, Serviços dos Ecossistemas e </a:t>
            </a:r>
            <a:r>
              <a:rPr lang="pt-PT" b="1" dirty="0" err="1" smtClean="0"/>
              <a:t>Governança</a:t>
            </a:r>
            <a:r>
              <a:rPr lang="pt-PT" b="1" dirty="0" smtClean="0"/>
              <a:t> </a:t>
            </a:r>
            <a:endParaRPr lang="pt-PT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27584" y="2348881"/>
            <a:ext cx="6120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230 espécies nativas</a:t>
            </a:r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221 espécies de vertebrados</a:t>
            </a:r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2500 </a:t>
            </a:r>
            <a:r>
              <a:rPr lang="pt-PT" dirty="0" err="1" smtClean="0"/>
              <a:t>ha</a:t>
            </a:r>
            <a:r>
              <a:rPr lang="pt-PT" dirty="0" smtClean="0"/>
              <a:t> de espaços semi-naturais</a:t>
            </a:r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áreas com influência de espécies invasoras (acácias e canas)</a:t>
            </a:r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presença de vegetação nativa fora de Monsanto é reduzida</a:t>
            </a:r>
          </a:p>
          <a:p>
            <a:pPr>
              <a:buFont typeface="Arial" pitchFamily="34" charset="0"/>
              <a:buChar char="•"/>
            </a:pPr>
            <a:r>
              <a:rPr lang="pt-PT" dirty="0" smtClean="0"/>
              <a:t> 42% da área de Lisboa são espaços verdes</a:t>
            </a:r>
          </a:p>
        </p:txBody>
      </p:sp>
      <p:sp>
        <p:nvSpPr>
          <p:cNvPr id="13" name="Rectangle 12"/>
          <p:cNvSpPr/>
          <p:nvPr/>
        </p:nvSpPr>
        <p:spPr>
          <a:xfrm rot="16200000">
            <a:off x="-325414" y="2853807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Condição da Biodiversidade</a:t>
            </a:r>
            <a:endParaRPr lang="pt-PT" dirty="0"/>
          </a:p>
        </p:txBody>
      </p:sp>
      <p:sp>
        <p:nvSpPr>
          <p:cNvPr id="14" name="Rectangle 13"/>
          <p:cNvSpPr/>
          <p:nvPr/>
        </p:nvSpPr>
        <p:spPr>
          <a:xfrm rot="16200000">
            <a:off x="256166" y="4360458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S.E.</a:t>
            </a:r>
            <a:endParaRPr lang="pt-PT" dirty="0"/>
          </a:p>
        </p:txBody>
      </p:sp>
      <p:sp>
        <p:nvSpPr>
          <p:cNvPr id="15" name="Rectangle 14"/>
          <p:cNvSpPr/>
          <p:nvPr/>
        </p:nvSpPr>
        <p:spPr>
          <a:xfrm rot="16200000">
            <a:off x="-110372" y="5735108"/>
            <a:ext cx="138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err="1" smtClean="0"/>
              <a:t>Governança</a:t>
            </a:r>
            <a:r>
              <a:rPr lang="pt-PT" b="1" dirty="0" smtClean="0"/>
              <a:t> </a:t>
            </a:r>
            <a:endParaRPr lang="pt-PT" b="1" dirty="0"/>
          </a:p>
        </p:txBody>
      </p:sp>
      <p:sp>
        <p:nvSpPr>
          <p:cNvPr id="16" name="Rectangle 15"/>
          <p:cNvSpPr/>
          <p:nvPr/>
        </p:nvSpPr>
        <p:spPr>
          <a:xfrm>
            <a:off x="827584" y="436510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serviços de ecossistema: infiltração de águas pluviais e protecção de cheias, depuração da poluição do ar e da água, e o recreio e o lazer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7584" y="5453671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investimento municipal na Biodiversidade tem vindo a crescer, bem como planos, programas e parcerias institucionais</a:t>
            </a:r>
            <a:endParaRPr lang="pt-PT" dirty="0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l="19800" t="9806" r="18551" b="5235"/>
          <a:stretch>
            <a:fillRect/>
          </a:stretch>
        </p:blipFill>
        <p:spPr bwMode="auto">
          <a:xfrm>
            <a:off x="683568" y="1084938"/>
            <a:ext cx="6696744" cy="576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47664" y="620688"/>
            <a:ext cx="6192688" cy="5256584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259632" y="188640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Parques Urbanos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59632" y="1556792"/>
            <a:ext cx="547260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Podem trazer:</a:t>
            </a:r>
          </a:p>
          <a:p>
            <a:pPr algn="ctr">
              <a:buFont typeface="Arial" pitchFamily="34" charset="0"/>
              <a:buChar char="•"/>
            </a:pPr>
            <a:r>
              <a:rPr lang="pt-PT" sz="2400" dirty="0" smtClean="0"/>
              <a:t> Valorização imobiliária</a:t>
            </a:r>
          </a:p>
          <a:p>
            <a:pPr algn="ctr">
              <a:buFont typeface="Arial" pitchFamily="34" charset="0"/>
              <a:buChar char="•"/>
            </a:pPr>
            <a:r>
              <a:rPr lang="pt-PT" sz="2400" dirty="0" smtClean="0"/>
              <a:t> Criam ilhas de temperatura amena</a:t>
            </a:r>
          </a:p>
          <a:p>
            <a:pPr algn="ctr">
              <a:buFont typeface="Arial" pitchFamily="34" charset="0"/>
              <a:buChar char="•"/>
            </a:pPr>
            <a:r>
              <a:rPr lang="pt-PT" sz="2400" dirty="0" smtClean="0"/>
              <a:t> Oferecem áreas recreativas e desportivas</a:t>
            </a:r>
          </a:p>
          <a:p>
            <a:pPr algn="ctr">
              <a:buFont typeface="Arial" pitchFamily="34" charset="0"/>
              <a:buChar char="•"/>
            </a:pPr>
            <a:r>
              <a:rPr lang="pt-PT" sz="2400" dirty="0" smtClean="0"/>
              <a:t> Saúde e bem-estar</a:t>
            </a:r>
            <a:endParaRPr lang="pt-PT" sz="24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2" name="Group 4"/>
          <p:cNvGrpSpPr/>
          <p:nvPr/>
        </p:nvGrpSpPr>
        <p:grpSpPr>
          <a:xfrm>
            <a:off x="1547664" y="836712"/>
            <a:ext cx="6408712" cy="5328592"/>
            <a:chOff x="1115616" y="332656"/>
            <a:chExt cx="6840760" cy="5832648"/>
          </a:xfrm>
        </p:grpSpPr>
        <p:pic>
          <p:nvPicPr>
            <p:cNvPr id="6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7" name="Rectangle 6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8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0" name="Rectangle 9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OVAR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843808" y="2204864"/>
            <a:ext cx="35283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“por ovos, criar ovos”</a:t>
            </a:r>
            <a:endParaRPr lang="pt-PT" dirty="0"/>
          </a:p>
        </p:txBody>
      </p:sp>
      <p:sp>
        <p:nvSpPr>
          <p:cNvPr id="12" name="Rectangle 11"/>
          <p:cNvSpPr/>
          <p:nvPr/>
        </p:nvSpPr>
        <p:spPr>
          <a:xfrm>
            <a:off x="1728192" y="3007985"/>
            <a:ext cx="5796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“multidão de aves que desovam e criam na região”</a:t>
            </a:r>
            <a:endParaRPr lang="pt-PT" dirty="0"/>
          </a:p>
        </p:txBody>
      </p:sp>
      <p:pic>
        <p:nvPicPr>
          <p:cNvPr id="51202" name="Picture 2" descr="Z:\As minhas imagens\Murtosa 8.07.09\P1010032.JPG"/>
          <p:cNvPicPr>
            <a:picLocks noChangeAspect="1" noChangeArrowheads="1"/>
          </p:cNvPicPr>
          <p:nvPr/>
        </p:nvPicPr>
        <p:blipFill>
          <a:blip r:embed="rId6" cstate="print"/>
          <a:srcRect r="33572"/>
          <a:stretch>
            <a:fillRect/>
          </a:stretch>
        </p:blipFill>
        <p:spPr bwMode="auto">
          <a:xfrm>
            <a:off x="3131840" y="3656057"/>
            <a:ext cx="1530684" cy="1728192"/>
          </a:xfrm>
          <a:prstGeom prst="rect">
            <a:avLst/>
          </a:prstGeom>
          <a:noFill/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7" name="Group 6"/>
          <p:cNvGrpSpPr/>
          <p:nvPr/>
        </p:nvGrpSpPr>
        <p:grpSpPr>
          <a:xfrm>
            <a:off x="1547664" y="836712"/>
            <a:ext cx="6408712" cy="5328592"/>
            <a:chOff x="1115616" y="332656"/>
            <a:chExt cx="6840760" cy="5832648"/>
          </a:xfrm>
        </p:grpSpPr>
        <p:pic>
          <p:nvPicPr>
            <p:cNvPr id="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9" name="Rectangle 8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OVAR – História Urbana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9512" y="1628800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habitada desde a Pré-História, uma vez que apresentava condições favoráveis ao estabelecimento das primitivas comunidades humanas</a:t>
            </a:r>
          </a:p>
          <a:p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12" name="Rectangle 11"/>
          <p:cNvSpPr/>
          <p:nvPr/>
        </p:nvSpPr>
        <p:spPr>
          <a:xfrm>
            <a:off x="179512" y="2305903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Uma linha de costa, uma zona lagunar propícia à caça e à pesca, solos leves e fáceis de trabalhar(factores de atracção e de fixação de habitantes)</a:t>
            </a:r>
            <a:br>
              <a:rPr lang="pt-PT" dirty="0" smtClean="0"/>
            </a:br>
            <a:endParaRPr lang="pt-PT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179512" y="292494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O aglomerado de Ovar terá surgido da fusão de uma série de aldeias próximas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79512" y="3501008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Terra de lavradores, pescadores, comerciantes de sal e artesãos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3861048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O grande crescimento demográfico da zona verificou-se a partir do século XVIII - introdução de novas técnicas de pesca (as Artes Grandes ou </a:t>
            </a:r>
            <a:r>
              <a:rPr lang="pt-PT" dirty="0" err="1" smtClean="0"/>
              <a:t>Xávega</a:t>
            </a:r>
            <a:r>
              <a:rPr lang="pt-PT" dirty="0" smtClean="0"/>
              <a:t>) e de salga e conservação do pescado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9512" y="4798893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Apesar do desenvolvimento industrial e da consequente urbanização, Ovar apresenta, ainda, vastas áreas naturais</a:t>
            </a:r>
            <a:endParaRPr lang="pt-PT" dirty="0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547664" y="332656"/>
            <a:ext cx="6840760" cy="5832648"/>
            <a:chOff x="1115616" y="332656"/>
            <a:chExt cx="6840760" cy="5832648"/>
          </a:xfrm>
        </p:grpSpPr>
        <p:pic>
          <p:nvPicPr>
            <p:cNvPr id="11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2" name="Rectangle 11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OVAR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195736" y="2125887"/>
            <a:ext cx="4464496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sz="2800" b="1" dirty="0" smtClean="0"/>
              <a:t>Áreas naturais:</a:t>
            </a:r>
          </a:p>
          <a:p>
            <a:pPr algn="just"/>
            <a:endParaRPr lang="pt-PT" dirty="0" smtClean="0"/>
          </a:p>
          <a:p>
            <a:pPr algn="just"/>
            <a:endParaRPr lang="pt-PT" dirty="0" smtClean="0"/>
          </a:p>
          <a:p>
            <a:pPr algn="just">
              <a:buFontTx/>
              <a:buChar char="-"/>
            </a:pPr>
            <a:r>
              <a:rPr lang="pt-PT" dirty="0" smtClean="0"/>
              <a:t> Área Protegida da Zona da Foz do </a:t>
            </a:r>
            <a:r>
              <a:rPr lang="pt-PT" dirty="0" err="1" smtClean="0"/>
              <a:t>Cáster</a:t>
            </a:r>
            <a:endParaRPr lang="pt-PT" dirty="0" smtClean="0"/>
          </a:p>
          <a:p>
            <a:pPr algn="just">
              <a:buFontTx/>
              <a:buChar char="-"/>
            </a:pPr>
            <a:r>
              <a:rPr lang="pt-PT" dirty="0" smtClean="0"/>
              <a:t> Reserva Natural das Dunas de S. Jacinto</a:t>
            </a:r>
          </a:p>
          <a:p>
            <a:pPr algn="just">
              <a:buFontTx/>
              <a:buChar char="-"/>
            </a:pPr>
            <a:r>
              <a:rPr lang="pt-PT" dirty="0" smtClean="0"/>
              <a:t> Perímetro Florestal das Dunas de Ovar</a:t>
            </a:r>
          </a:p>
          <a:p>
            <a:pPr algn="just"/>
            <a:r>
              <a:rPr lang="pt-PT" dirty="0" smtClean="0"/>
              <a:t>- Parque Urbano de Ovar</a:t>
            </a:r>
          </a:p>
          <a:p>
            <a:pPr algn="just">
              <a:buFontTx/>
              <a:buChar char="-"/>
            </a:pPr>
            <a:r>
              <a:rPr lang="pt-PT" dirty="0" smtClean="0"/>
              <a:t> Ribeira da Nossa Senhora da Graça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547664" y="692696"/>
            <a:ext cx="6408712" cy="5472608"/>
            <a:chOff x="1115616" y="332656"/>
            <a:chExt cx="6840760" cy="5832648"/>
          </a:xfrm>
        </p:grpSpPr>
        <p:pic>
          <p:nvPicPr>
            <p:cNvPr id="9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11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3" name="Rectangle 12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OVAR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555776" y="2055331"/>
            <a:ext cx="35283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pt-PT" dirty="0" smtClean="0"/>
              <a:t>Limite Poente o mar</a:t>
            </a:r>
          </a:p>
          <a:p>
            <a:pPr algn="just">
              <a:buFontTx/>
              <a:buChar char="-"/>
            </a:pPr>
            <a:r>
              <a:rPr lang="pt-PT" dirty="0"/>
              <a:t> </a:t>
            </a:r>
            <a:r>
              <a:rPr lang="pt-PT" dirty="0" smtClean="0"/>
              <a:t>Limite Sul a ria e as dunas</a:t>
            </a:r>
          </a:p>
          <a:p>
            <a:pPr algn="just">
              <a:buFontTx/>
              <a:buChar char="-"/>
            </a:pPr>
            <a:r>
              <a:rPr lang="pt-PT" dirty="0"/>
              <a:t> </a:t>
            </a:r>
            <a:r>
              <a:rPr lang="pt-PT" dirty="0" smtClean="0"/>
              <a:t>Limite Norte as dunas</a:t>
            </a:r>
          </a:p>
          <a:p>
            <a:pPr algn="just">
              <a:buFontTx/>
              <a:buChar char="-"/>
            </a:pPr>
            <a:r>
              <a:rPr lang="pt-PT" dirty="0"/>
              <a:t> </a:t>
            </a:r>
            <a:r>
              <a:rPr lang="pt-PT" dirty="0" smtClean="0"/>
              <a:t>Limite Nascente a via férrea</a:t>
            </a:r>
            <a:endParaRPr lang="pt-PT" dirty="0"/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267744" y="3770457"/>
            <a:ext cx="50405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pt-PT" dirty="0" smtClean="0"/>
              <a:t>Património Edificado: Capela dos Passos</a:t>
            </a:r>
          </a:p>
          <a:p>
            <a:pPr algn="just">
              <a:buFontTx/>
              <a:buChar char="-"/>
            </a:pPr>
            <a:r>
              <a:rPr lang="pt-PT" dirty="0"/>
              <a:t> </a:t>
            </a:r>
            <a:r>
              <a:rPr lang="pt-PT" dirty="0" smtClean="0"/>
              <a:t>Património Gastronómico: Pão-de-Ló</a:t>
            </a:r>
          </a:p>
          <a:p>
            <a:pPr algn="just">
              <a:buFontTx/>
              <a:buChar char="-"/>
            </a:pPr>
            <a:r>
              <a:rPr lang="pt-PT" dirty="0"/>
              <a:t> </a:t>
            </a:r>
            <a:r>
              <a:rPr lang="pt-PT" dirty="0" smtClean="0"/>
              <a:t>Atracção Turística: Carnaval de Ovar; as Praias; “Jardim dos Campos”</a:t>
            </a:r>
          </a:p>
          <a:p>
            <a:pPr algn="just">
              <a:buFontTx/>
              <a:buChar char="-"/>
            </a:pPr>
            <a:r>
              <a:rPr lang="pt-PT" dirty="0" smtClean="0"/>
              <a:t>Casas de azulejos multicolores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 l="15972" t="6926" b="3075"/>
          <a:stretch>
            <a:fillRect/>
          </a:stretch>
        </p:blipFill>
        <p:spPr bwMode="auto">
          <a:xfrm>
            <a:off x="71941" y="766010"/>
            <a:ext cx="8388491" cy="5615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06084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bg1"/>
                </a:solidFill>
              </a:rPr>
              <a:t>PRAIA</a:t>
            </a:r>
            <a:endParaRPr lang="pt-PT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53012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bg1"/>
                </a:solidFill>
              </a:rPr>
              <a:t>RIA</a:t>
            </a:r>
            <a:endParaRPr lang="pt-PT" sz="36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436510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 smtClean="0">
                <a:solidFill>
                  <a:schemeClr val="bg1"/>
                </a:solidFill>
              </a:rPr>
              <a:t>ÁREAS AGRÍCOLAS</a:t>
            </a:r>
            <a:endParaRPr lang="pt-PT" sz="3600" b="1" dirty="0">
              <a:solidFill>
                <a:schemeClr val="bg1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2" name="Group 10"/>
          <p:cNvGrpSpPr/>
          <p:nvPr/>
        </p:nvGrpSpPr>
        <p:grpSpPr>
          <a:xfrm>
            <a:off x="1547664" y="332656"/>
            <a:ext cx="6840760" cy="5832648"/>
            <a:chOff x="1115616" y="332656"/>
            <a:chExt cx="6840760" cy="5832648"/>
          </a:xfrm>
        </p:grpSpPr>
        <p:pic>
          <p:nvPicPr>
            <p:cNvPr id="5017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História Natural - Antárctida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1520" y="1772816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i="1" dirty="0" smtClean="0"/>
              <a:t>a Antárctida foi um dia coberta de florestas</a:t>
            </a:r>
            <a:endParaRPr lang="pt-PT" dirty="0"/>
          </a:p>
        </p:txBody>
      </p:sp>
      <p:sp>
        <p:nvSpPr>
          <p:cNvPr id="19" name="Rectangle 18"/>
          <p:cNvSpPr/>
          <p:nvPr/>
        </p:nvSpPr>
        <p:spPr>
          <a:xfrm>
            <a:off x="179512" y="234888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i="1" dirty="0" smtClean="0"/>
              <a:t>As calotes de gelo que tinham coberto os pólos haviam praticamente derretido, permitindo que florestas crescessem no local.</a:t>
            </a:r>
            <a:endParaRPr lang="pt-PT" dirty="0" smtClean="0"/>
          </a:p>
          <a:p>
            <a:r>
              <a:rPr lang="pt-PT" i="1" dirty="0" smtClean="0"/>
              <a:t>Hoje, com o aumento médio de temperatura, os cientistas não descartam a possibilidade das plantas voltarem a florescer na região</a:t>
            </a:r>
            <a:endParaRPr lang="pt-PT" dirty="0"/>
          </a:p>
        </p:txBody>
      </p:sp>
      <p:pic>
        <p:nvPicPr>
          <p:cNvPr id="96258" name="Picture 2" descr="http://4.bp.blogspot.com/_02h284-HfH0/TDrFXGyrSRI/AAAAAAAAHqo/BFKD2ta5vKY/s1600/antarti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789040"/>
            <a:ext cx="2621034" cy="2232248"/>
          </a:xfrm>
          <a:prstGeom prst="rect">
            <a:avLst/>
          </a:prstGeom>
          <a:noFill/>
        </p:spPr>
      </p:pic>
      <p:pic>
        <p:nvPicPr>
          <p:cNvPr id="96260" name="Picture 4" descr="http://netnature.files.wordpress.com/2011/02/ginko-biloba.jpg?w=600&amp;h=40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509120"/>
            <a:ext cx="1836204" cy="1224136"/>
          </a:xfrm>
          <a:prstGeom prst="rect">
            <a:avLst/>
          </a:prstGeom>
          <a:noFill/>
        </p:spPr>
      </p:pic>
      <p:pic>
        <p:nvPicPr>
          <p:cNvPr id="96262" name="Picture 6" descr="http://1.bp.blogspot.com/_hXDwNciA5aU/TVLHZ_f1nxI/AAAAAAAACIU/LNH7PKCg2vc/s400/fossil_faia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81335" y="4509120"/>
            <a:ext cx="1958617" cy="122413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51520" y="56612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 smtClean="0"/>
              <a:t>Gingko</a:t>
            </a:r>
            <a:endParaRPr lang="pt-PT" dirty="0"/>
          </a:p>
        </p:txBody>
      </p:sp>
      <p:sp>
        <p:nvSpPr>
          <p:cNvPr id="21" name="TextBox 20"/>
          <p:cNvSpPr txBox="1"/>
          <p:nvPr/>
        </p:nvSpPr>
        <p:spPr>
          <a:xfrm>
            <a:off x="2267744" y="56612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Faia</a:t>
            </a:r>
            <a:endParaRPr lang="pt-PT" dirty="0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1556792"/>
            <a:ext cx="7344816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/>
              <a:t>Exercício – Se eu fosse Governante por um dia</a:t>
            </a:r>
            <a:endParaRPr lang="pt-PT" sz="2800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8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1" name="Rectangle 10"/>
          <p:cNvSpPr/>
          <p:nvPr/>
        </p:nvSpPr>
        <p:spPr>
          <a:xfrm>
            <a:off x="5508104" y="2492896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3600" b="1" dirty="0" smtClean="0"/>
              <a:t>PÃO DE LÓ</a:t>
            </a:r>
            <a:endParaRPr lang="pt-PT" sz="3600" b="1" dirty="0"/>
          </a:p>
        </p:txBody>
      </p:sp>
      <p:pic>
        <p:nvPicPr>
          <p:cNvPr id="52228" name="Picture 4" descr="http://www.credin.pt/upload/produtos/paodel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052736"/>
            <a:ext cx="3600400" cy="4500500"/>
          </a:xfrm>
          <a:prstGeom prst="rect">
            <a:avLst/>
          </a:prstGeom>
          <a:noFill/>
        </p:spPr>
      </p:pic>
      <p:sp>
        <p:nvSpPr>
          <p:cNvPr id="17" name="5-Point Star 16"/>
          <p:cNvSpPr/>
          <p:nvPr/>
        </p:nvSpPr>
        <p:spPr>
          <a:xfrm>
            <a:off x="4788024" y="3645024"/>
            <a:ext cx="216024" cy="21602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5-Point Star 17"/>
          <p:cNvSpPr/>
          <p:nvPr/>
        </p:nvSpPr>
        <p:spPr>
          <a:xfrm>
            <a:off x="5148064" y="4293096"/>
            <a:ext cx="216024" cy="21602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5-Point Star 18"/>
          <p:cNvSpPr/>
          <p:nvPr/>
        </p:nvSpPr>
        <p:spPr>
          <a:xfrm>
            <a:off x="5652120" y="4941168"/>
            <a:ext cx="216024" cy="216024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TextBox 19"/>
          <p:cNvSpPr txBox="1"/>
          <p:nvPr/>
        </p:nvSpPr>
        <p:spPr>
          <a:xfrm>
            <a:off x="5076056" y="356372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Ovos</a:t>
            </a:r>
            <a:endParaRPr lang="pt-PT" dirty="0"/>
          </a:p>
        </p:txBody>
      </p:sp>
      <p:sp>
        <p:nvSpPr>
          <p:cNvPr id="21" name="TextBox 20"/>
          <p:cNvSpPr txBox="1"/>
          <p:nvPr/>
        </p:nvSpPr>
        <p:spPr>
          <a:xfrm>
            <a:off x="5652120" y="422108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Pano de linho</a:t>
            </a:r>
            <a:endParaRPr lang="pt-PT" dirty="0"/>
          </a:p>
        </p:txBody>
      </p:sp>
      <p:sp>
        <p:nvSpPr>
          <p:cNvPr id="22" name="TextBox 21"/>
          <p:cNvSpPr txBox="1"/>
          <p:nvPr/>
        </p:nvSpPr>
        <p:spPr>
          <a:xfrm>
            <a:off x="6012160" y="48598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Recipiente de barro</a:t>
            </a:r>
            <a:endParaRPr lang="pt-PT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403648" y="692696"/>
            <a:ext cx="6192688" cy="10081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Uma História Natural…..do Galo de Barcelos</a:t>
            </a:r>
            <a:endParaRPr lang="pt-PT" sz="2400" dirty="0"/>
          </a:p>
        </p:txBody>
      </p:sp>
      <p:pic>
        <p:nvPicPr>
          <p:cNvPr id="8" name="Picture 2" descr="http://rlv.zcache.com/o_galo_de_barcelos_postcard-p239245573344348965z85wg_400.jpg"/>
          <p:cNvPicPr>
            <a:picLocks noChangeAspect="1" noChangeArrowheads="1"/>
          </p:cNvPicPr>
          <p:nvPr/>
        </p:nvPicPr>
        <p:blipFill>
          <a:blip r:embed="rId5" cstate="print"/>
          <a:srcRect l="18421" t="5263" r="18421" b="5263"/>
          <a:stretch>
            <a:fillRect/>
          </a:stretch>
        </p:blipFill>
        <p:spPr bwMode="auto">
          <a:xfrm>
            <a:off x="179512" y="116632"/>
            <a:ext cx="1115616" cy="158045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27584" y="2204864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PT" dirty="0" smtClean="0"/>
              <a:t> Estão associados a virtudes</a:t>
            </a:r>
          </a:p>
          <a:p>
            <a:pPr>
              <a:buFont typeface="Arial" pitchFamily="34" charset="0"/>
              <a:buChar char="•"/>
            </a:pPr>
            <a:r>
              <a:rPr lang="pt-PT" dirty="0"/>
              <a:t> </a:t>
            </a:r>
            <a:r>
              <a:rPr lang="pt-PT" dirty="0" smtClean="0"/>
              <a:t>O canto do Galo anuncia o dia: o nascer do Sol que representa o Bem</a:t>
            </a:r>
          </a:p>
          <a:p>
            <a:pPr>
              <a:buFont typeface="Arial" pitchFamily="34" charset="0"/>
              <a:buChar char="•"/>
            </a:pPr>
            <a:r>
              <a:rPr lang="pt-PT" dirty="0"/>
              <a:t> </a:t>
            </a:r>
            <a:r>
              <a:rPr lang="pt-PT" dirty="0" smtClean="0"/>
              <a:t>Figura protectora que enfeita os </a:t>
            </a:r>
            <a:r>
              <a:rPr lang="pt-PT" dirty="0" err="1" smtClean="0"/>
              <a:t>cataventos</a:t>
            </a:r>
            <a:r>
              <a:rPr lang="pt-PT" dirty="0" smtClean="0"/>
              <a:t> das igrejas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827584" y="4005064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b="1" dirty="0" smtClean="0"/>
              <a:t>LENDA</a:t>
            </a:r>
            <a:r>
              <a:rPr lang="pt-PT" dirty="0" smtClean="0"/>
              <a:t>:  um condenado teria sido milagrosamente salvo por um galo que cantou depois de morto para provar a sua inocência</a:t>
            </a:r>
            <a:endParaRPr lang="pt-PT" dirty="0"/>
          </a:p>
        </p:txBody>
      </p:sp>
      <p:pic>
        <p:nvPicPr>
          <p:cNvPr id="16386" name="Picture 2" descr="http://static.panoramio.com/photos/original/1505890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A9BBCF"/>
              </a:clrFrom>
              <a:clrTo>
                <a:srgbClr val="A9BBCF">
                  <a:alpha val="0"/>
                </a:srgbClr>
              </a:clrTo>
            </a:clrChange>
          </a:blip>
          <a:srcRect l="25144" t="24036" r="26245" b="25936"/>
          <a:stretch>
            <a:fillRect/>
          </a:stretch>
        </p:blipFill>
        <p:spPr bwMode="auto">
          <a:xfrm>
            <a:off x="6732240" y="2276872"/>
            <a:ext cx="2088232" cy="3240360"/>
          </a:xfrm>
          <a:prstGeom prst="rect">
            <a:avLst/>
          </a:prstGeom>
          <a:noFill/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8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10" name="Rectangle 9"/>
          <p:cNvSpPr/>
          <p:nvPr/>
        </p:nvSpPr>
        <p:spPr>
          <a:xfrm>
            <a:off x="1403648" y="548680"/>
            <a:ext cx="6192688" cy="11521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Uma História Natural…..do Galo de Barcelos</a:t>
            </a:r>
            <a:endParaRPr lang="pt-PT" sz="2400" dirty="0"/>
          </a:p>
        </p:txBody>
      </p:sp>
      <p:pic>
        <p:nvPicPr>
          <p:cNvPr id="15362" name="Picture 2" descr="http://rlv.zcache.com/o_galo_de_barcelos_postcard-p239245573344348965z85wg_400.jpg"/>
          <p:cNvPicPr>
            <a:picLocks noChangeAspect="1" noChangeArrowheads="1"/>
          </p:cNvPicPr>
          <p:nvPr/>
        </p:nvPicPr>
        <p:blipFill>
          <a:blip r:embed="rId5" cstate="print"/>
          <a:srcRect l="18421" t="5263" r="18421" b="5263"/>
          <a:stretch>
            <a:fillRect/>
          </a:stretch>
        </p:blipFill>
        <p:spPr bwMode="auto">
          <a:xfrm>
            <a:off x="7415808" y="1700808"/>
            <a:ext cx="1728192" cy="2448272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539552" y="1844824"/>
            <a:ext cx="66967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i="1" dirty="0" smtClean="0"/>
              <a:t>“</a:t>
            </a:r>
            <a:r>
              <a:rPr lang="pt-PT" b="1" i="1" dirty="0" smtClean="0">
                <a:solidFill>
                  <a:srgbClr val="FF0000"/>
                </a:solidFill>
              </a:rPr>
              <a:t>O </a:t>
            </a:r>
            <a:r>
              <a:rPr lang="pt-PT" b="1" i="1" dirty="0" err="1" smtClean="0">
                <a:solidFill>
                  <a:srgbClr val="FF0000"/>
                </a:solidFill>
              </a:rPr>
              <a:t>gallo</a:t>
            </a:r>
            <a:r>
              <a:rPr lang="pt-PT" i="1" dirty="0" smtClean="0"/>
              <a:t>, porém, </a:t>
            </a:r>
            <a:r>
              <a:rPr lang="pt-PT" b="1" i="1" dirty="0" smtClean="0">
                <a:solidFill>
                  <a:srgbClr val="FF0000"/>
                </a:solidFill>
              </a:rPr>
              <a:t>excede em número e em variedade todas as espécies de fauna</a:t>
            </a:r>
            <a:r>
              <a:rPr lang="pt-PT" i="1" dirty="0" smtClean="0"/>
              <a:t>. É a melhor tratada em </a:t>
            </a:r>
            <a:r>
              <a:rPr lang="pt-PT" i="1" dirty="0" err="1" smtClean="0"/>
              <a:t>nobresa</a:t>
            </a:r>
            <a:r>
              <a:rPr lang="pt-PT" i="1" dirty="0" smtClean="0"/>
              <a:t> de porte, em insistência de detalhes, em apuro final de modelado. Na impressão que as aves exercem destaca-se a que produz esta, visivelmente pelos costumes dominadores e másculos. Altivo e </a:t>
            </a:r>
            <a:r>
              <a:rPr lang="pt-PT" i="1" dirty="0" err="1" smtClean="0"/>
              <a:t>magestoso</a:t>
            </a:r>
            <a:r>
              <a:rPr lang="pt-PT" i="1" dirty="0" smtClean="0"/>
              <a:t>, vigilante e </a:t>
            </a:r>
            <a:r>
              <a:rPr lang="pt-PT" i="1" dirty="0" err="1" smtClean="0"/>
              <a:t>cupid</a:t>
            </a:r>
            <a:r>
              <a:rPr lang="pt-PT" i="1" dirty="0" smtClean="0"/>
              <a:t>(</a:t>
            </a:r>
            <a:r>
              <a:rPr lang="pt-PT" i="1" dirty="0" err="1" smtClean="0"/>
              <a:t>íne</a:t>
            </a:r>
            <a:r>
              <a:rPr lang="pt-PT" i="1" dirty="0" smtClean="0"/>
              <a:t>)o, todo o povo o celebra, em contos, em superstições, em cantares. (...) Foi </a:t>
            </a:r>
            <a:r>
              <a:rPr lang="pt-PT" i="1" dirty="0" err="1" smtClean="0"/>
              <a:t>elle</a:t>
            </a:r>
            <a:r>
              <a:rPr lang="pt-PT" i="1" dirty="0" smtClean="0"/>
              <a:t> quem </a:t>
            </a:r>
            <a:r>
              <a:rPr lang="pt-PT" i="1" dirty="0" err="1" smtClean="0"/>
              <a:t>affirmou</a:t>
            </a:r>
            <a:r>
              <a:rPr lang="pt-PT" i="1" dirty="0" smtClean="0"/>
              <a:t> a divindade de Jesus quando os apóstolos, à mesa, duvidavam; é </a:t>
            </a:r>
            <a:r>
              <a:rPr lang="pt-PT" i="1" dirty="0" err="1" smtClean="0"/>
              <a:t>elle</a:t>
            </a:r>
            <a:r>
              <a:rPr lang="pt-PT" i="1" dirty="0" smtClean="0"/>
              <a:t> quem se antecipa a </a:t>
            </a:r>
            <a:r>
              <a:rPr lang="pt-PT" i="1" dirty="0" err="1" smtClean="0"/>
              <a:t>annunciar</a:t>
            </a:r>
            <a:r>
              <a:rPr lang="pt-PT" i="1" dirty="0" smtClean="0"/>
              <a:t> as alvoradas. E grande ainda é o seu poder sobre as entidades maléficas das trevas, já celebrado nos </a:t>
            </a:r>
            <a:r>
              <a:rPr lang="pt-PT" i="1" dirty="0" err="1" smtClean="0"/>
              <a:t>hymnos</a:t>
            </a:r>
            <a:r>
              <a:rPr lang="pt-PT" i="1" dirty="0" smtClean="0"/>
              <a:t> da </a:t>
            </a:r>
            <a:r>
              <a:rPr lang="pt-PT" i="1" dirty="0" err="1" smtClean="0"/>
              <a:t>Egreja</a:t>
            </a:r>
            <a:r>
              <a:rPr lang="pt-PT" i="1" dirty="0" smtClean="0"/>
              <a:t> e nos cantos populares, antigo e extenso na </a:t>
            </a:r>
            <a:r>
              <a:rPr lang="pt-PT" i="1" dirty="0" err="1" smtClean="0"/>
              <a:t>symbólica</a:t>
            </a:r>
            <a:r>
              <a:rPr lang="pt-PT" i="1" dirty="0" smtClean="0"/>
              <a:t> grega, por exemplo, (e) no </a:t>
            </a:r>
            <a:r>
              <a:rPr lang="pt-PT" i="1" dirty="0" err="1" smtClean="0"/>
              <a:t>Avesta</a:t>
            </a:r>
            <a:r>
              <a:rPr lang="pt-PT" i="1" dirty="0" smtClean="0"/>
              <a:t> em que o canto do </a:t>
            </a:r>
            <a:r>
              <a:rPr lang="pt-PT" i="1" dirty="0" err="1" smtClean="0"/>
              <a:t>gallo</a:t>
            </a:r>
            <a:r>
              <a:rPr lang="pt-PT" i="1" dirty="0" smtClean="0"/>
              <a:t> obriga os demónios a fugir, desperta a aurora e faz erguer os homens.”</a:t>
            </a:r>
            <a:r>
              <a:rPr lang="pt-PT" dirty="0" smtClean="0"/>
              <a:t> (Rocha Peixoto, 1899)</a:t>
            </a:r>
            <a:endParaRPr lang="pt-PT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7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9" name="Rectangle 8"/>
          <p:cNvSpPr/>
          <p:nvPr/>
        </p:nvSpPr>
        <p:spPr>
          <a:xfrm>
            <a:off x="1403648" y="476672"/>
            <a:ext cx="6192688" cy="12241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Uma História Natural…..CAMPOS DO BOCAGE</a:t>
            </a:r>
            <a:endParaRPr lang="pt-PT" sz="2400" dirty="0"/>
          </a:p>
        </p:txBody>
      </p:sp>
      <p:pic>
        <p:nvPicPr>
          <p:cNvPr id="4" name="Picture 4" descr="http://www.politis62.org/images/5/56/Bocage_boulonna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844824"/>
            <a:ext cx="8207964" cy="3636963"/>
          </a:xfrm>
          <a:prstGeom prst="rect">
            <a:avLst/>
          </a:prstGeom>
          <a:noFill/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7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9" name="Rectangle 8"/>
          <p:cNvSpPr/>
          <p:nvPr/>
        </p:nvSpPr>
        <p:spPr>
          <a:xfrm>
            <a:off x="1403648" y="548680"/>
            <a:ext cx="6192688" cy="11521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dirty="0" smtClean="0"/>
              <a:t>Uma História Natural…..CAMPOS DO BOCAGE</a:t>
            </a:r>
            <a:endParaRPr lang="pt-PT" sz="2400" dirty="0"/>
          </a:p>
        </p:txBody>
      </p:sp>
      <p:pic>
        <p:nvPicPr>
          <p:cNvPr id="4" name="Picture 2" descr="http://factsreports.revues.org/docannexe/image/111/img-5-small4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420888"/>
            <a:ext cx="3111657" cy="3079244"/>
          </a:xfrm>
          <a:prstGeom prst="rect">
            <a:avLst/>
          </a:prstGeom>
          <a:noFill/>
        </p:spPr>
      </p:pic>
      <p:pic>
        <p:nvPicPr>
          <p:cNvPr id="10" name="Picture 2" descr="http://www.u-picardie.fr/beauchamp/mst/Erosion_sol/fig43.jpg"/>
          <p:cNvPicPr>
            <a:picLocks noChangeAspect="1" noChangeArrowheads="1"/>
          </p:cNvPicPr>
          <p:nvPr/>
        </p:nvPicPr>
        <p:blipFill>
          <a:blip r:embed="rId6" cstate="print"/>
          <a:srcRect l="2000" t="49208"/>
          <a:stretch>
            <a:fillRect/>
          </a:stretch>
        </p:blipFill>
        <p:spPr bwMode="auto">
          <a:xfrm>
            <a:off x="4139952" y="2060848"/>
            <a:ext cx="4022410" cy="1228605"/>
          </a:xfrm>
          <a:prstGeom prst="rect">
            <a:avLst/>
          </a:prstGeom>
          <a:noFill/>
        </p:spPr>
      </p:pic>
      <p:pic>
        <p:nvPicPr>
          <p:cNvPr id="11" name="Picture 2" descr="28MM WWII Bocage Hedgerow se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645024"/>
            <a:ext cx="2487790" cy="1865843"/>
          </a:xfrm>
          <a:prstGeom prst="rect">
            <a:avLst/>
          </a:prstGeom>
          <a:noFill/>
        </p:spPr>
      </p:pic>
      <p:pic>
        <p:nvPicPr>
          <p:cNvPr id="13" name="Picture 6" descr="28MM WWII Bocage Hedgerow se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933056"/>
            <a:ext cx="2144280" cy="1157912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6215074" y="5786454"/>
            <a:ext cx="204422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900" dirty="0" smtClean="0"/>
              <a:t>http://precisionmodeldesigns.com</a:t>
            </a:r>
            <a:endParaRPr lang="pt-PT" sz="900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3105835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 eaLnBrk="0" hangingPunct="0">
              <a:defRPr/>
            </a:pPr>
            <a:r>
              <a:rPr lang="pt-PT" b="1" dirty="0" smtClean="0">
                <a:ea typeface="Times New Roman" pitchFamily="18" charset="0"/>
              </a:rPr>
              <a:t>ACTIVIDADE 2. Jogo dos Classificados – Habitat Procura-se</a:t>
            </a:r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5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3786188"/>
            <a:ext cx="914400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2000" b="1" dirty="0">
                <a:latin typeface="+mn-lt"/>
                <a:cs typeface="Times New Roman" pitchFamily="18" charset="0"/>
              </a:rPr>
              <a:t>AmBioDiv ~ Valor Natural</a:t>
            </a:r>
          </a:p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2000" b="1" dirty="0">
                <a:latin typeface="+mn-lt"/>
                <a:cs typeface="Times New Roman" pitchFamily="18" charset="0"/>
              </a:rPr>
              <a:t>Ambiente, Conservação da Natureza e Sustentabilidade, Lda.</a:t>
            </a:r>
          </a:p>
          <a:p>
            <a:pPr algn="ctr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>
                <a:latin typeface="+mn-lt"/>
                <a:cs typeface="Times New Roman" pitchFamily="18" charset="0"/>
              </a:rPr>
              <a:t>R. Filipe da Mata, 10, 1º Frente, 1600-071 Lisboa</a:t>
            </a:r>
            <a:endParaRPr lang="pt-PT" sz="1600" dirty="0">
              <a:latin typeface="+mn-lt"/>
              <a:cs typeface="Arial" charset="0"/>
            </a:endParaRPr>
          </a:p>
          <a:p>
            <a:pPr algn="ctr" eaLnBrk="0" hangingPunct="0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 err="1">
                <a:latin typeface="+mn-lt"/>
                <a:cs typeface="Times New Roman" pitchFamily="18" charset="0"/>
              </a:rPr>
              <a:t>Tel.</a:t>
            </a:r>
            <a:r>
              <a:rPr lang="pt-PT" sz="1600" dirty="0">
                <a:latin typeface="+mn-lt"/>
                <a:cs typeface="Times New Roman" pitchFamily="18" charset="0"/>
              </a:rPr>
              <a:t>:  (+351) 217 975 132; Fax: (+351) 217 979 141</a:t>
            </a:r>
          </a:p>
          <a:p>
            <a:pPr algn="ctr" eaLnBrk="0" hangingPunct="0">
              <a:lnSpc>
                <a:spcPct val="150000"/>
              </a:lnSpc>
              <a:tabLst>
                <a:tab pos="449263" algn="r"/>
                <a:tab pos="2700338" algn="ctr"/>
                <a:tab pos="5400675" algn="r"/>
              </a:tabLst>
              <a:defRPr/>
            </a:pPr>
            <a:r>
              <a:rPr lang="pt-PT" sz="1600" dirty="0" err="1">
                <a:latin typeface="+mn-lt"/>
                <a:cs typeface="Times New Roman" pitchFamily="18" charset="0"/>
              </a:rPr>
              <a:t>ambiodiv@ambiodiv.com</a:t>
            </a:r>
            <a:r>
              <a:rPr lang="pt-PT" sz="1600" dirty="0">
                <a:latin typeface="+mn-lt"/>
                <a:cs typeface="Times New Roman" pitchFamily="18" charset="0"/>
              </a:rPr>
              <a:t>; </a:t>
            </a:r>
            <a:r>
              <a:rPr lang="pt-PT" sz="1600" dirty="0" err="1">
                <a:latin typeface="+mn-lt"/>
                <a:cs typeface="Times New Roman" pitchFamily="18" charset="0"/>
              </a:rPr>
              <a:t>www.ambiodiv.com</a:t>
            </a:r>
            <a:endParaRPr lang="pt-PT" sz="1600" dirty="0">
              <a:latin typeface="+mn-lt"/>
              <a:cs typeface="Arial" charset="0"/>
            </a:endParaRPr>
          </a:p>
        </p:txBody>
      </p:sp>
      <p:pic>
        <p:nvPicPr>
          <p:cNvPr id="8" name="Picture 17" descr="IMGP021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00125"/>
            <a:ext cx="9144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8"/>
          <p:cNvSpPr txBox="1"/>
          <p:nvPr/>
        </p:nvSpPr>
        <p:spPr>
          <a:xfrm>
            <a:off x="0" y="1000125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3200" dirty="0">
                <a:solidFill>
                  <a:schemeClr val="accent3">
                    <a:lumMod val="50000"/>
                  </a:schemeClr>
                </a:solidFill>
                <a:latin typeface="+mn-lt"/>
                <a:cs typeface="Arial" charset="0"/>
              </a:rPr>
              <a:t>Obrigado pela Atenção!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r>
              <a:rPr lang="pt-PT" sz="2000" dirty="0" smtClean="0"/>
              <a:t>Formação realizada através do Contrato de Financiamento referente à Operação P19 – Acções de Monitorização Ambiental – N.º 2897, no âmbito da candidatura apresentada ao regulamento específico “Politica de Cidades – Parcerias para a Regeneração Urbana”, com o n.º de operação CENTRO – 02 – RU41 – FEDER - 008083;</a:t>
            </a:r>
            <a:endParaRPr lang="pt-PT" sz="2000" dirty="0"/>
          </a:p>
        </p:txBody>
      </p:sp>
      <p:pic>
        <p:nvPicPr>
          <p:cNvPr id="6" name="Imagem 5" descr="Apoi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412" y="2828925"/>
            <a:ext cx="7877175" cy="1200150"/>
          </a:xfrm>
          <a:prstGeom prst="rect">
            <a:avLst/>
          </a:prstGeom>
        </p:spPr>
      </p:pic>
      <p:pic>
        <p:nvPicPr>
          <p:cNvPr id="7" name="Imagem 6" descr="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60648"/>
            <a:ext cx="2232248" cy="245002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4624"/>
            <a:ext cx="479599" cy="4371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2" name="Group 10"/>
          <p:cNvGrpSpPr/>
          <p:nvPr/>
        </p:nvGrpSpPr>
        <p:grpSpPr>
          <a:xfrm>
            <a:off x="1547664" y="332656"/>
            <a:ext cx="6840760" cy="5832648"/>
            <a:chOff x="1115616" y="332656"/>
            <a:chExt cx="6840760" cy="5832648"/>
          </a:xfrm>
        </p:grpSpPr>
        <p:pic>
          <p:nvPicPr>
            <p:cNvPr id="5017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História Natural - Aspirina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1520" y="1628800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Está na Bíblia</a:t>
            </a:r>
            <a:r>
              <a:rPr lang="pt-PT" dirty="0" smtClean="0"/>
              <a:t>: as folhas e galhos do salgueiro que nasce nos riachos são medicinais</a:t>
            </a:r>
            <a:endParaRPr lang="pt-PT" dirty="0"/>
          </a:p>
        </p:txBody>
      </p:sp>
      <p:sp>
        <p:nvSpPr>
          <p:cNvPr id="19" name="Rectangle 18"/>
          <p:cNvSpPr/>
          <p:nvPr/>
        </p:nvSpPr>
        <p:spPr>
          <a:xfrm>
            <a:off x="179512" y="234888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b="1" dirty="0" smtClean="0"/>
              <a:t>Shakespeare</a:t>
            </a:r>
          </a:p>
          <a:p>
            <a:endParaRPr lang="pt-PT" b="1" dirty="0" smtClean="0"/>
          </a:p>
          <a:p>
            <a:r>
              <a:rPr lang="pt-PT" i="1" dirty="0" smtClean="0"/>
              <a:t>Cantai Salgueiro, </a:t>
            </a:r>
            <a:r>
              <a:rPr lang="pt-PT" i="1" dirty="0" err="1" smtClean="0"/>
              <a:t>salgueiro</a:t>
            </a:r>
            <a:r>
              <a:rPr lang="pt-PT" i="1" dirty="0" smtClean="0"/>
              <a:t>, </a:t>
            </a:r>
            <a:r>
              <a:rPr lang="pt-PT" i="1" dirty="0" err="1" smtClean="0"/>
              <a:t>salgueiro</a:t>
            </a:r>
            <a:r>
              <a:rPr lang="pt-PT" i="1" dirty="0" smtClean="0"/>
              <a:t>!</a:t>
            </a:r>
          </a:p>
          <a:p>
            <a:r>
              <a:rPr lang="pt-PT" i="1" dirty="0" smtClean="0"/>
              <a:t>O amargo pranto que dos olhos lhe corria</a:t>
            </a:r>
          </a:p>
          <a:p>
            <a:r>
              <a:rPr lang="pt-PT" i="1" dirty="0" smtClean="0"/>
              <a:t>As próprias pedras amolecia.</a:t>
            </a:r>
            <a:endParaRPr lang="pt-PT" i="1" dirty="0"/>
          </a:p>
        </p:txBody>
      </p:sp>
      <p:pic>
        <p:nvPicPr>
          <p:cNvPr id="98307" name="Picture 3" descr="http://www.bayer.pt/ebbsc/export/sites/pt_bc_internet/pt/_galleries/images/Text_images/Imagem-aspirina-110-ano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717032"/>
            <a:ext cx="2905125" cy="1552576"/>
          </a:xfrm>
          <a:prstGeom prst="rect">
            <a:avLst/>
          </a:prstGeom>
          <a:noFill/>
        </p:spPr>
      </p:pic>
      <p:pic>
        <p:nvPicPr>
          <p:cNvPr id="98309" name="Picture 5" descr="http://3.bp.blogspot.com/-6pMVbds-vbk/TZO8ZaXUfDI/AAAAAAAAdOU/SHd55nfCSj4/s400/%25C3%2580%2BSOMBRA%2BDO%2BSALGUEIR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861048"/>
            <a:ext cx="2771800" cy="2071921"/>
          </a:xfrm>
          <a:prstGeom prst="rect">
            <a:avLst/>
          </a:prstGeom>
          <a:noFill/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47664" y="476672"/>
            <a:ext cx="6696744" cy="5688632"/>
            <a:chOff x="1115616" y="332656"/>
            <a:chExt cx="6840760" cy="5832648"/>
          </a:xfrm>
        </p:grpSpPr>
        <p:pic>
          <p:nvPicPr>
            <p:cNvPr id="5017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História Natural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43808" y="2348880"/>
            <a:ext cx="35283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É o </a:t>
            </a:r>
            <a:r>
              <a:rPr lang="pt-PT" dirty="0"/>
              <a:t>estudo e </a:t>
            </a:r>
            <a:r>
              <a:rPr lang="pt-PT" dirty="0" smtClean="0"/>
              <a:t>a descrição </a:t>
            </a:r>
            <a:r>
              <a:rPr lang="pt-PT" dirty="0"/>
              <a:t>dos seres vegetais, animais e minerais que se encontram na </a:t>
            </a:r>
            <a:r>
              <a:rPr lang="pt-PT" dirty="0" smtClean="0"/>
              <a:t>natureza</a:t>
            </a:r>
            <a:endParaRPr lang="pt-PT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grpSp>
        <p:nvGrpSpPr>
          <p:cNvPr id="2" name="Group 10"/>
          <p:cNvGrpSpPr/>
          <p:nvPr/>
        </p:nvGrpSpPr>
        <p:grpSpPr>
          <a:xfrm>
            <a:off x="1547664" y="476672"/>
            <a:ext cx="6696744" cy="5688632"/>
            <a:chOff x="1115616" y="332656"/>
            <a:chExt cx="6840760" cy="5832648"/>
          </a:xfrm>
        </p:grpSpPr>
        <p:pic>
          <p:nvPicPr>
            <p:cNvPr id="50178" name="Picture 2" descr="http://blogte.educacional.net/wp-content/uploads/2009/02/02-20-natural-history-museum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15616" y="332656"/>
              <a:ext cx="6840760" cy="5818579"/>
            </a:xfrm>
            <a:prstGeom prst="rect">
              <a:avLst/>
            </a:prstGeom>
            <a:noFill/>
          </p:spPr>
        </p:pic>
        <p:sp>
          <p:nvSpPr>
            <p:cNvPr id="10" name="Rectangle 9"/>
            <p:cNvSpPr/>
            <p:nvPr/>
          </p:nvSpPr>
          <p:spPr>
            <a:xfrm>
              <a:off x="1115616" y="1556792"/>
              <a:ext cx="5472608" cy="4608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pic>
        <p:nvPicPr>
          <p:cNvPr id="5" name="Picture 2" descr="http://www.amigosdocaster.org/img/adc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7" name="Rectangle 6"/>
          <p:cNvSpPr/>
          <p:nvPr/>
        </p:nvSpPr>
        <p:spPr>
          <a:xfrm>
            <a:off x="1259632" y="476672"/>
            <a:ext cx="619268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400" b="1" dirty="0" smtClean="0">
                <a:solidFill>
                  <a:schemeClr val="tx1"/>
                </a:solidFill>
              </a:rPr>
              <a:t>História Natural</a:t>
            </a:r>
            <a:endParaRPr lang="pt-PT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27584" y="2132856"/>
            <a:ext cx="35283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Caça e Colecta</a:t>
            </a:r>
            <a:endParaRPr lang="pt-PT" dirty="0"/>
          </a:p>
        </p:txBody>
      </p:sp>
      <p:pic>
        <p:nvPicPr>
          <p:cNvPr id="78850" name="Picture 2" descr="http://1.bp.blogspot.com/_8DLJzsb-GEg/TQjxzr8BdvI/AAAAAAAAE8U/rl4zM2EnAYM/s320/2_vi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628800"/>
            <a:ext cx="2327920" cy="1469500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827584" y="3563724"/>
            <a:ext cx="35283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Agricultura</a:t>
            </a:r>
            <a:endParaRPr lang="pt-PT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827584" y="5003884"/>
            <a:ext cx="35283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Surgimento das Cidades</a:t>
            </a:r>
            <a:endParaRPr lang="pt-PT" dirty="0"/>
          </a:p>
        </p:txBody>
      </p:sp>
      <p:pic>
        <p:nvPicPr>
          <p:cNvPr id="78852" name="Picture 4" descr="http://3.bp.blogspot.com/-o142dehj2_0/Tdla1dHuSwI/AAAAAAAAC3I/TFtzWoyNchI/s1600/IM000330.JPG"/>
          <p:cNvPicPr>
            <a:picLocks noChangeAspect="1" noChangeArrowheads="1"/>
          </p:cNvPicPr>
          <p:nvPr/>
        </p:nvPicPr>
        <p:blipFill>
          <a:blip r:embed="rId7" cstate="print"/>
          <a:srcRect l="27168" t="4725" r="12589" b="8651"/>
          <a:stretch>
            <a:fillRect/>
          </a:stretch>
        </p:blipFill>
        <p:spPr bwMode="auto">
          <a:xfrm>
            <a:off x="3563888" y="4725144"/>
            <a:ext cx="1224136" cy="1320147"/>
          </a:xfrm>
          <a:prstGeom prst="rect">
            <a:avLst/>
          </a:prstGeom>
          <a:noFill/>
        </p:spPr>
      </p:pic>
      <p:pic>
        <p:nvPicPr>
          <p:cNvPr id="78854" name="Picture 6" descr="http://2.bp.blogspot.com/-Y2FTeBXyyYQ/TaS8ETVXB0I/AAAAAAAAAwc/1qKQA_AvUhc/s400/Slide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1628800"/>
            <a:ext cx="1944216" cy="1458162"/>
          </a:xfrm>
          <a:prstGeom prst="rect">
            <a:avLst/>
          </a:prstGeom>
          <a:noFill/>
        </p:spPr>
      </p:pic>
      <p:pic>
        <p:nvPicPr>
          <p:cNvPr id="78856" name="Picture 8" descr="http://1.bp.blogspot.com/-KaMexAexyXM/TjImRGC7QrI/AAAAAAAAAcM/EUgLCs7dKWo/s1600/agricultor-827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3356992"/>
            <a:ext cx="1728501" cy="1224136"/>
          </a:xfrm>
          <a:prstGeom prst="rect">
            <a:avLst/>
          </a:prstGeom>
          <a:noFill/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ondo carmo.jpg"/>
          <p:cNvPicPr>
            <a:picLocks noChangeAspect="1"/>
          </p:cNvPicPr>
          <p:nvPr/>
        </p:nvPicPr>
        <p:blipFill>
          <a:blip r:embed="rId2" cstate="print"/>
          <a:srcRect t="9899"/>
          <a:stretch>
            <a:fillRect/>
          </a:stretch>
        </p:blipFill>
        <p:spPr>
          <a:xfrm>
            <a:off x="0" y="836712"/>
            <a:ext cx="9144000" cy="5824488"/>
          </a:xfrm>
          <a:prstGeom prst="rect">
            <a:avLst/>
          </a:prstGeom>
        </p:spPr>
      </p:pic>
      <p:pic>
        <p:nvPicPr>
          <p:cNvPr id="9" name="Picture 2" descr="http://www.amigosdocaster.org/img/adclogo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555192" cy="57606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95736" y="622802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i="1" dirty="0" smtClean="0"/>
              <a:t>Uma Experiência de História Natural Urbana</a:t>
            </a:r>
            <a:endParaRPr lang="pt-PT" i="1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4313" y="547688"/>
            <a:ext cx="2393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0" b="1">
                <a:latin typeface="Calibri" pitchFamily="34" charset="0"/>
              </a:rPr>
              <a:t>Biodiversidade</a:t>
            </a:r>
          </a:p>
        </p:txBody>
      </p:sp>
      <p:pic>
        <p:nvPicPr>
          <p:cNvPr id="6" name="Picture 5" descr="Rib Lousas - Gondiães 95 CP.jpg"/>
          <p:cNvPicPr>
            <a:picLocks noChangeAspect="1"/>
          </p:cNvPicPr>
          <p:nvPr/>
        </p:nvPicPr>
        <p:blipFill>
          <a:blip r:embed="rId5" cstate="print">
            <a:lum bright="-6000"/>
          </a:blip>
          <a:srcRect/>
          <a:stretch>
            <a:fillRect/>
          </a:stretch>
        </p:blipFill>
        <p:spPr bwMode="auto">
          <a:xfrm>
            <a:off x="323528" y="1052736"/>
            <a:ext cx="8424862" cy="4857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625" y="2078038"/>
            <a:ext cx="8429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tabLst>
                <a:tab pos="571500" algn="l"/>
              </a:tabLst>
            </a:pPr>
            <a:r>
              <a:rPr lang="pt-PT" sz="3200" b="1" i="1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O que é Biodiversidade e Valores Naturais?</a:t>
            </a:r>
          </a:p>
          <a:p>
            <a:pPr algn="ctr" eaLnBrk="0" hangingPunct="0">
              <a:lnSpc>
                <a:spcPct val="150000"/>
              </a:lnSpc>
              <a:tabLst>
                <a:tab pos="571500" algn="l"/>
              </a:tabLst>
            </a:pPr>
            <a:r>
              <a:rPr lang="pt-PT" sz="3200" b="1" i="1" dirty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Quais as Implicações ecológicas da sua Gestão</a:t>
            </a:r>
            <a:endParaRPr lang="pt-PT" sz="3200" b="1" i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4460"/>
            <a:ext cx="479599" cy="43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2925</Words>
  <Application>Microsoft Office PowerPoint</Application>
  <PresentationFormat>Apresentação no Ecrã (4:3)</PresentationFormat>
  <Paragraphs>386</Paragraphs>
  <Slides>58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58</vt:i4>
      </vt:variant>
    </vt:vector>
  </HeadingPairs>
  <TitlesOfParts>
    <vt:vector size="60" baseType="lpstr">
      <vt:lpstr>Office Theme</vt:lpstr>
      <vt:lpstr>Chart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mctavares</dc:creator>
  <cp:lastModifiedBy>Carlos Ramos</cp:lastModifiedBy>
  <cp:revision>139</cp:revision>
  <dcterms:created xsi:type="dcterms:W3CDTF">2011-11-21T10:09:49Z</dcterms:created>
  <dcterms:modified xsi:type="dcterms:W3CDTF">2013-10-12T23:57:11Z</dcterms:modified>
</cp:coreProperties>
</file>